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62" r:id="rId3"/>
    <p:sldId id="286" r:id="rId4"/>
    <p:sldId id="287" r:id="rId5"/>
    <p:sldId id="281" r:id="rId6"/>
    <p:sldId id="282" r:id="rId7"/>
    <p:sldId id="291" r:id="rId8"/>
    <p:sldId id="256" r:id="rId9"/>
    <p:sldId id="257" r:id="rId10"/>
    <p:sldId id="259" r:id="rId11"/>
    <p:sldId id="283" r:id="rId12"/>
    <p:sldId id="260" r:id="rId13"/>
    <p:sldId id="261" r:id="rId14"/>
    <p:sldId id="273" r:id="rId15"/>
    <p:sldId id="289" r:id="rId16"/>
    <p:sldId id="275" r:id="rId17"/>
    <p:sldId id="290" r:id="rId18"/>
    <p:sldId id="277" r:id="rId19"/>
    <p:sldId id="285" r:id="rId20"/>
    <p:sldId id="279" r:id="rId2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3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32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7251-9A6D-4D35-89CA-7F4A4E75CC2C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4C3E0-98D5-46A3-AFA1-C4FBCE9C596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47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993FDAEC-3E22-4CBE-9EAF-96BD471D0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9CAE9894-5949-477B-92ED-A1096684E2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834A970-CBAF-4F0F-BF10-B26C346EC0FC}"/>
              </a:ext>
            </a:extLst>
          </p:cNvPr>
          <p:cNvSpPr txBox="1"/>
          <p:nvPr/>
        </p:nvSpPr>
        <p:spPr>
          <a:xfrm>
            <a:off x="3850438" y="9428578"/>
            <a:ext cx="2945659" cy="496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AFEE87-23FD-4E6D-B2B3-A76E68C3C286}" type="slidenum">
              <a:t>15</a:t>
            </a:fld>
            <a:endParaRPr lang="cs-CZ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536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9A535D8-8710-4C29-88C2-F2E8E1702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64F55552-3FF5-4DFB-ACC9-6009197C2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9CF4FDA-3FB6-4A1B-AA0D-A300B3F8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80D4499-84BB-46FF-B275-3CEF74CF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4012C4C-461F-4872-A6C4-18724149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49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CF9707E-C539-470E-9D3F-1E564A1C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82D12AD6-5617-4465-BA5A-04A441153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0AC7D95-306C-4EE1-AB80-964C9F21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8797FCA-08FC-4598-93C0-E7886C17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5C27F10-AEAD-4F20-89A9-FD2FE4CF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08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26757C5A-AE4E-427F-A6C6-9375696B4B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F8084EF1-ABA6-47CB-82E5-83BA254AC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9E3DF38A-4194-41B0-B557-60458C06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01186458-B36C-4C27-934A-F73C9D20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B4954211-E869-4B78-9082-289EA5182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77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A5C67FF-FB7F-431A-A6F8-72FBFC17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709A4EBA-8D70-4573-B2A0-31257983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A288017-AE19-45EA-A8D4-004DE8CC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DAEE750-1C44-4E28-92D6-4D2CAE3E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57B94F8-075F-4159-80E3-764EAE4B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7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2991EB3-DB2F-4DC3-968D-FAF373BE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E7A29CB1-82B2-410B-BE4C-6CC7C55A9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292FD451-C249-4DC5-86B4-FBB018D47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7067687C-ECF4-43F8-9712-A7E30E67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37D1FB10-DEE1-45DB-B4DC-35E6D90D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37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A38DD82-D89E-497B-8B7A-F6788DCA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1F06E8B-0761-4D24-8308-1534FC9C5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58FCF154-0D0E-492F-941F-969931490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DFC887E1-3BAD-48E3-8615-07B1F6CCC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E0617AE-B331-4F0C-8382-59A3E824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777ADAD-F4B1-4472-A6F5-30115C36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66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250BB0-F087-4394-AACB-C7A4D139D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E9D714B6-42D6-45C7-9775-9A04296EB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8AF445BF-C8F1-47A8-AB83-1EAB4F78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1370CCE0-F554-4DA9-8F57-0BDD483D7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B4BFF3E2-4F6F-47DF-833A-F6DC306A4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E603B5F7-3AFF-4020-9D2B-663AB209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33B9C5CD-9EDC-499C-A277-44512B09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1BF7254-6367-4D7B-AE9C-E1559D1F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16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83BFDF2-D606-499E-B83A-4C7965FBD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DD9C2028-9FE3-45E2-91C4-15BF4720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9F906651-8A60-4B4C-83C9-6595ED0F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E15BFC43-0314-4233-A523-A8971A45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23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D704BA47-5CF9-4453-B8D2-264A77D8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BC13A6FF-497E-41C4-804C-45C6A167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577935-EAAB-40EF-9B9F-839E4CEE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71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1BC7698-CDD3-4B86-AED9-DF0CFA9E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3851BD3-F79D-49D9-B3FC-CDE6ED17E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8626693B-02B5-4FF6-90AE-A42507C12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F25B998-F1BD-414C-B2FF-D44F1392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325F53E-B844-4ECF-B3DD-1C197E46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7B371252-B77B-4D4D-96E0-08B15E3A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48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5ECBF6A-D50D-4BCE-BD9F-FF23A53E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9A566392-2C8B-40BE-95EC-7D84BE04F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C343082E-AE31-4B95-BFAE-D85717122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942C7A0A-1918-4BCF-8E32-F7A2C807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D153B85E-9221-4C14-96F6-0DDEEEB7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95789827-2B38-47AA-8D70-D7B878EC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63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09046EFE-C75F-4C86-BDB9-25796F66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C2A2559F-F9A0-451B-9595-E64225EA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A79FF8E-E239-45C2-AA0D-C759979F8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C59D-EF77-49E2-B918-C0FF59AC4141}" type="datetimeFigureOut">
              <a:rPr lang="cs-CZ" smtClean="0"/>
              <a:t>26.11.2020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A121EA0-AB9A-447D-B340-D49E92274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BBAC066-B078-4703-A335-D94695502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11C77-9FC2-43F1-9B34-AF6E177672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1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0vGVVNOL1-c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1cBG5Oo1lE&amp;list=RDyr9O26FGcY4&amp;index=2" TargetMode="External"/><Relationship Id="rId2" Type="http://schemas.openxmlformats.org/officeDocument/2006/relationships/hyperlink" Target="https://www.youtube.com/watch?v=tdGsxBFYOXo&amp;list=RDsOg6LkCaA38&amp;index=12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qg3l3r_DRI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liner-mauer-gedenkstaette.de/de/fenster-d-g-586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E0AE0G9aRhg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im8zb_7R2c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ukimurakami.com/resource_category/playlist" TargetMode="External"/><Relationship Id="rId2" Type="http://schemas.openxmlformats.org/officeDocument/2006/relationships/hyperlink" Target="https://drive.google.com/open?id=1LpBKdgmlyU_JTnJR3p5DfVMBMhjumtR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hyperlink" Target="https://www.youtube.com/watch?v=Vj5E1RBkO3k" TargetMode="External"/><Relationship Id="rId26" Type="http://schemas.openxmlformats.org/officeDocument/2006/relationships/hyperlink" Target="https://www.youtube.com/watch?v=neREDbH5-ic" TargetMode="External"/><Relationship Id="rId3" Type="http://schemas.openxmlformats.org/officeDocument/2006/relationships/image" Target="../media/image30.jpeg"/><Relationship Id="rId21" Type="http://schemas.openxmlformats.org/officeDocument/2006/relationships/hyperlink" Target="https://www.youtube.com/watch?v=FF3R06So_bk" TargetMode="External"/><Relationship Id="rId34" Type="http://schemas.openxmlformats.org/officeDocument/2006/relationships/hyperlink" Target="https://www.youtube.com/watch?v=SPD4EFuCerQ&amp;list=RDjtHuRGYEfUA&amp;index=7#t=2m54s" TargetMode="External"/><Relationship Id="rId7" Type="http://schemas.openxmlformats.org/officeDocument/2006/relationships/image" Target="../media/image32.jpg"/><Relationship Id="rId12" Type="http://schemas.openxmlformats.org/officeDocument/2006/relationships/image" Target="../media/image35.png"/><Relationship Id="rId17" Type="http://schemas.openxmlformats.org/officeDocument/2006/relationships/hyperlink" Target="https://www.youtube.com/watch?v=oqOgVAYA2zE" TargetMode="External"/><Relationship Id="rId25" Type="http://schemas.openxmlformats.org/officeDocument/2006/relationships/hyperlink" Target="https://www.youtube.com/watch?v=uq4BweS1edg" TargetMode="External"/><Relationship Id="rId33" Type="http://schemas.openxmlformats.org/officeDocument/2006/relationships/hyperlink" Target="https://www.youtube.com/watch?v=8zGjvmfZ-zg&amp;list=RDjtHuRGYEfUA&amp;index=14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png"/><Relationship Id="rId20" Type="http://schemas.openxmlformats.org/officeDocument/2006/relationships/hyperlink" Target="https://www.youtube.com/watch?v=ch7ssdx152o" TargetMode="External"/><Relationship Id="rId29" Type="http://schemas.openxmlformats.org/officeDocument/2006/relationships/hyperlink" Target="https://www.youtube.com/watch?v=wTi9VAoCk4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11" Type="http://schemas.openxmlformats.org/officeDocument/2006/relationships/hyperlink" Target="https://www.hlavnespravy.sk/prazska-jar-vltava-666-da-sa-hovorit-chybe-moskvy/1497808" TargetMode="External"/><Relationship Id="rId24" Type="http://schemas.openxmlformats.org/officeDocument/2006/relationships/hyperlink" Target="https://www.youtube.com/watch?v=WYAo-gkqQeE" TargetMode="External"/><Relationship Id="rId32" Type="http://schemas.openxmlformats.org/officeDocument/2006/relationships/hyperlink" Target="https://www.youtube.com/watch?v=Ct9ds0g8iSI&amp;list=RDjtHuRGYEfUA&amp;index=19" TargetMode="External"/><Relationship Id="rId37" Type="http://schemas.openxmlformats.org/officeDocument/2006/relationships/hyperlink" Target="https://www.youtube.com/watch?v=-wTiJu8RUXg&amp;t=2301s#t=37m55s" TargetMode="External"/><Relationship Id="rId5" Type="http://schemas.openxmlformats.org/officeDocument/2006/relationships/hyperlink" Target="https://www.youtube.com/watch?v=im8zb_7R2c8" TargetMode="External"/><Relationship Id="rId15" Type="http://schemas.openxmlformats.org/officeDocument/2006/relationships/hyperlink" Target="https://www.youtube.com/watch?v=48Ykkzzj7GE" TargetMode="External"/><Relationship Id="rId23" Type="http://schemas.openxmlformats.org/officeDocument/2006/relationships/hyperlink" Target="https://www.youtube.com/watch?v=EewpLcIXHZo" TargetMode="External"/><Relationship Id="rId28" Type="http://schemas.openxmlformats.org/officeDocument/2006/relationships/hyperlink" Target="https://www.youtube.com/watch?v=qhc3Q15VDfo" TargetMode="External"/><Relationship Id="rId36" Type="http://schemas.openxmlformats.org/officeDocument/2006/relationships/hyperlink" Target="https://www.youtube.com/watch?v=IADDbWxBLQE" TargetMode="External"/><Relationship Id="rId10" Type="http://schemas.openxmlformats.org/officeDocument/2006/relationships/hyperlink" Target="https://www.databook.cz/zaggabirozzi-zeme-antikrista-3550" TargetMode="External"/><Relationship Id="rId19" Type="http://schemas.openxmlformats.org/officeDocument/2006/relationships/hyperlink" Target="https://www.youtube.com/watch?v=bZJmWuvMrJY" TargetMode="External"/><Relationship Id="rId31" Type="http://schemas.openxmlformats.org/officeDocument/2006/relationships/hyperlink" Target="https://www.youtube.com/watch?v=gMQLQ4RC4dQ&amp;list=RDjtHuRGYEfUA&amp;index=13" TargetMode="External"/><Relationship Id="rId4" Type="http://schemas.openxmlformats.org/officeDocument/2006/relationships/hyperlink" Target="https://www.youtube.com/watch?v=s11Bej3pJY0" TargetMode="External"/><Relationship Id="rId9" Type="http://schemas.openxmlformats.org/officeDocument/2006/relationships/image" Target="../media/image34.jpg"/><Relationship Id="rId14" Type="http://schemas.openxmlformats.org/officeDocument/2006/relationships/hyperlink" Target="https://www.youtube.com/watch?v=vuowp1VhutQ" TargetMode="External"/><Relationship Id="rId22" Type="http://schemas.openxmlformats.org/officeDocument/2006/relationships/hyperlink" Target="https://www.youtube.com/watch?v=3iY3-FsnRxo&amp;list=PL60qEVOAuVaYmJSGQmClv1qRv9jGhK64J&amp;index=3" TargetMode="External"/><Relationship Id="rId27" Type="http://schemas.openxmlformats.org/officeDocument/2006/relationships/hyperlink" Target="https://www.youtube.com/watch?v=6hODsGA113A&amp;list=RDW-dr1RGiFCQ&amp;index=24" TargetMode="External"/><Relationship Id="rId30" Type="http://schemas.openxmlformats.org/officeDocument/2006/relationships/hyperlink" Target="https://www.youtube.com/watch?v=jtHuRGYEfUA&amp;list=RDjtHuRGYEfUA&amp;start_radio=1#t=1m54s" TargetMode="External"/><Relationship Id="rId35" Type="http://schemas.openxmlformats.org/officeDocument/2006/relationships/hyperlink" Target="https://www.youtube.com/watch?v=7MGsQhbzH_Q&amp;list=RDjtHuRGYEfUA&amp;index=8#t=5m40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s://libcom.org/history/1956-the-hungarian-revolution" TargetMode="External"/><Relationship Id="rId7" Type="http://schemas.openxmlformats.org/officeDocument/2006/relationships/hyperlink" Target="https://www.databook.cz/sen-jednoho-estebaka-4600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jwoA8ITsk3s" TargetMode="External"/><Relationship Id="rId11" Type="http://schemas.openxmlformats.org/officeDocument/2006/relationships/hyperlink" Target="https://www.youtube.com/watch?v=O6umanZrSCY" TargetMode="External"/><Relationship Id="rId5" Type="http://schemas.openxmlformats.org/officeDocument/2006/relationships/image" Target="../media/image40.jpeg"/><Relationship Id="rId10" Type="http://schemas.openxmlformats.org/officeDocument/2006/relationships/image" Target="../media/image43.jpeg"/><Relationship Id="rId4" Type="http://schemas.openxmlformats.org/officeDocument/2006/relationships/image" Target="../media/image39.pn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wjhgjG4_mg&amp;list=PLm6nHFcYy7f3D5JPkb0E-6mOXWWTHRoRN&amp;index=3" TargetMode="External"/><Relationship Id="rId13" Type="http://schemas.openxmlformats.org/officeDocument/2006/relationships/image" Target="../media/image51.png"/><Relationship Id="rId18" Type="http://schemas.openxmlformats.org/officeDocument/2006/relationships/hyperlink" Target="https://www.youtube.com/watch?v=XU0y7X8Rt5Q&amp;list=PLm6nHFcYy7f3D5JPkb0E-6mOXWWTHRoRN&amp;index=6" TargetMode="External"/><Relationship Id="rId26" Type="http://schemas.openxmlformats.org/officeDocument/2006/relationships/image" Target="../media/image55.png"/><Relationship Id="rId3" Type="http://schemas.openxmlformats.org/officeDocument/2006/relationships/image" Target="../media/image44.jpeg"/><Relationship Id="rId21" Type="http://schemas.openxmlformats.org/officeDocument/2006/relationships/hyperlink" Target="https://www.youtube.com/watch?v=vQUcxVlLKN0&amp;list=PLm6nHFcYy7f3D5JPkb0E-6mOXWWTHRoRN&amp;index=8" TargetMode="External"/><Relationship Id="rId7" Type="http://schemas.openxmlformats.org/officeDocument/2006/relationships/hyperlink" Target="https://www.youtube.com/watch?v=hFtpNfxIWH4" TargetMode="External"/><Relationship Id="rId12" Type="http://schemas.openxmlformats.org/officeDocument/2006/relationships/image" Target="../media/image50.png"/><Relationship Id="rId17" Type="http://schemas.openxmlformats.org/officeDocument/2006/relationships/hyperlink" Target="https://www.youtube.com/watch?v=8fXhtB0QjhU" TargetMode="External"/><Relationship Id="rId25" Type="http://schemas.openxmlformats.org/officeDocument/2006/relationships/image" Target="../media/image54.png"/><Relationship Id="rId2" Type="http://schemas.openxmlformats.org/officeDocument/2006/relationships/hyperlink" Target="https://www.youtube.com/watch?v=oe2lQkbOSNo" TargetMode="External"/><Relationship Id="rId16" Type="http://schemas.openxmlformats.org/officeDocument/2006/relationships/hyperlink" Target="https://www.youtube.com/watch?v=Icr86wO9W_U" TargetMode="External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49.jpeg"/><Relationship Id="rId24" Type="http://schemas.openxmlformats.org/officeDocument/2006/relationships/hyperlink" Target="https://www.youtube.com/watch?v=NTNcxGVgn9I" TargetMode="External"/><Relationship Id="rId5" Type="http://schemas.openxmlformats.org/officeDocument/2006/relationships/image" Target="../media/image46.png"/><Relationship Id="rId15" Type="http://schemas.openxmlformats.org/officeDocument/2006/relationships/hyperlink" Target="https://www.youtube.com/watch?v=70TnUYJ2ON0" TargetMode="External"/><Relationship Id="rId23" Type="http://schemas.openxmlformats.org/officeDocument/2006/relationships/hyperlink" Target="https://www.youtube.com/watch?v=yia6Y_ST7IY&amp;list=RDDqBuIaa2-_s&amp;index=6" TargetMode="External"/><Relationship Id="rId10" Type="http://schemas.openxmlformats.org/officeDocument/2006/relationships/image" Target="../media/image48.jpeg"/><Relationship Id="rId19" Type="http://schemas.openxmlformats.org/officeDocument/2006/relationships/hyperlink" Target="https://www.youtube.com/watch?v=UVpdgoiYGXk&amp;list=PLm6nHFcYy7f3D5JPkb0E-6mOXWWTHRoRN&amp;index=7" TargetMode="External"/><Relationship Id="rId4" Type="http://schemas.openxmlformats.org/officeDocument/2006/relationships/image" Target="../media/image45.jpeg"/><Relationship Id="rId9" Type="http://schemas.openxmlformats.org/officeDocument/2006/relationships/hyperlink" Target="https://www.youtube.com/watch?v=oHGiWUN7vZM" TargetMode="External"/><Relationship Id="rId14" Type="http://schemas.openxmlformats.org/officeDocument/2006/relationships/image" Target="../media/image52.png"/><Relationship Id="rId22" Type="http://schemas.openxmlformats.org/officeDocument/2006/relationships/hyperlink" Target="https://www.youtube.com/watch?v=WZQXkWcRIFA&amp;list=PLm6nHFcYy7f3D5JPkb0E-6mOXWWTHRoRN&amp;index=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hyperlink" Target="https://www.youtube.com/watch?v=IL0r8tNnmMQ#t=6m22s" TargetMode="External"/><Relationship Id="rId4" Type="http://schemas.openxmlformats.org/officeDocument/2006/relationships/hyperlink" Target="https://www.youtube.com/watch?v=gMQLQ4RC4dQ&amp;list=RDjtHuRGYEfUA&amp;index=9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hyperlink" Target="https://www.youtube.com/watch?v=_geT1K-qMBA&amp;list=PLKk8n3pXNYaP6G0aXa3ISsj4gCr9Xrf1m&amp;index=12" TargetMode="External"/><Relationship Id="rId7" Type="http://schemas.openxmlformats.org/officeDocument/2006/relationships/hyperlink" Target="https://www.youtube.com/watch?v=p8LPE2cfjQU" TargetMode="External"/><Relationship Id="rId12" Type="http://schemas.openxmlformats.org/officeDocument/2006/relationships/hyperlink" Target="https://www.youtube.com/watch?v=8UBE9gGWJ_8&amp;list=PLBFdnLRyGd_DeXVI9zVsieIbzjTIM2xaX&amp;index=26" TargetMode="External"/><Relationship Id="rId2" Type="http://schemas.openxmlformats.org/officeDocument/2006/relationships/hyperlink" Target="https://www.youtube.com/watch?v=p8KnAzrSas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36G2hJEqoZk" TargetMode="External"/><Relationship Id="rId11" Type="http://schemas.openxmlformats.org/officeDocument/2006/relationships/hyperlink" Target="https://www.youtube.com/watch?v=_77pP4QqYsc" TargetMode="External"/><Relationship Id="rId5" Type="http://schemas.openxmlformats.org/officeDocument/2006/relationships/hyperlink" Target="https://www.youtube.com/watch?v=zNL9VRjNNn0" TargetMode="External"/><Relationship Id="rId10" Type="http://schemas.openxmlformats.org/officeDocument/2006/relationships/image" Target="../media/image61.jpg"/><Relationship Id="rId4" Type="http://schemas.openxmlformats.org/officeDocument/2006/relationships/hyperlink" Target="https://www.youtube.com/watch?v=mkRPa_LNz-A&amp;list=PLKk8n3pXNYaP6G0aXa3ISsj4gCr9Xrf1m&amp;index=45" TargetMode="External"/><Relationship Id="rId9" Type="http://schemas.openxmlformats.org/officeDocument/2006/relationships/hyperlink" Target="https://www.youtube.com/watch?v=SkpNjh_Al6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book.cz/hledani?q=ma%C5%99%C3%A1k" TargetMode="External"/><Relationship Id="rId7" Type="http://schemas.openxmlformats.org/officeDocument/2006/relationships/hyperlink" Target="https://www.databook.cz/data/6/f/1483087698.prezentace-multimediafinalniverze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q9euJCU7TAYdyeBBQI_T9bSpPwuK2jM4/view?usp=sharing" TargetMode="External"/><Relationship Id="rId5" Type="http://schemas.openxmlformats.org/officeDocument/2006/relationships/hyperlink" Target="https://drive.google.com/file/d/1805TcBrFi4szJj1UhrDiMTokeZLaRDui/view" TargetMode="External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7LLPANAgzw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youtube.com/watch?v=OTk9cuveGN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1epz3tSSA&amp;list=PL0lvhG-szyTVW4Eo_ByCt2OuIKaypnJV_&amp;index=1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g"/><Relationship Id="rId7" Type="http://schemas.openxmlformats.org/officeDocument/2006/relationships/hyperlink" Target="https://www.youtube.com/watch?v=FgpBHzeufDw&amp;list=PLciXqWrhBjubYqy_BvTFut5mzjOeRMEwq&amp;index=158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mX2w5tIujlA&amp;list=PLt9boRPgCN15OTKaOkKV3Y262gkTb3NKE&amp;index=4" TargetMode="Externa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1ZjSXzIoB0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s://www.youtube.com/watch?v=a3aXHqrvG04&amp;list=PLt9boRPgCN15OTKaOkKV3Y262gkTb3NKE" TargetMode="External"/><Relationship Id="rId4" Type="http://schemas.openxmlformats.org/officeDocument/2006/relationships/hyperlink" Target="https://www.databook.cz/hledani?q=ma%C5%99%C3%A1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2C736F-C008-48A2-80FB-83BCB8BA10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Almanach multimediálního stylu aneb Jak jsem </a:t>
            </a:r>
            <a:r>
              <a:rPr lang="cs-CZ" b="1" dirty="0" err="1"/>
              <a:t>knock-outoval</a:t>
            </a:r>
            <a:r>
              <a:rPr lang="cs-CZ" b="1" dirty="0"/>
              <a:t> Nietzscheho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B1338553-41B7-463C-B89D-96A7CE533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0624"/>
            <a:ext cx="9144000" cy="1655762"/>
          </a:xfrm>
        </p:spPr>
        <p:txBody>
          <a:bodyPr/>
          <a:lstStyle/>
          <a:p>
            <a:r>
              <a:rPr lang="cs-CZ" dirty="0"/>
              <a:t>Hynek Mařák</a:t>
            </a:r>
          </a:p>
          <a:p>
            <a:r>
              <a:rPr lang="cs-CZ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0155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11BBD26-C1F4-48EB-924B-C22947971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22400"/>
            <a:ext cx="6035039" cy="22536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6400" dirty="0"/>
              <a:t> </a:t>
            </a:r>
          </a:p>
          <a:p>
            <a:pPr marL="457200" lvl="1" indent="0">
              <a:buNone/>
            </a:pPr>
            <a:r>
              <a:rPr lang="cs-CZ" sz="6000" dirty="0"/>
              <a:t>(</a:t>
            </a:r>
            <a:r>
              <a:rPr lang="cs-CZ" sz="6000" dirty="0" err="1"/>
              <a:t>kratce</a:t>
            </a:r>
            <a:r>
              <a:rPr lang="cs-CZ" sz="6000" dirty="0"/>
              <a:t>, </a:t>
            </a:r>
            <a:r>
              <a:rPr lang="cs-CZ" sz="6000" dirty="0" err="1"/>
              <a:t>ostravskym</a:t>
            </a:r>
            <a:r>
              <a:rPr lang="cs-CZ" sz="6000" dirty="0"/>
              <a:t> dialektem)</a:t>
            </a:r>
          </a:p>
          <a:p>
            <a:pPr marL="457200" lvl="1" indent="0">
              <a:buNone/>
            </a:pPr>
            <a:endParaRPr lang="cs-CZ" sz="6000" dirty="0"/>
          </a:p>
          <a:p>
            <a:pPr marL="457200" lvl="1" indent="0">
              <a:buNone/>
            </a:pPr>
            <a:r>
              <a:rPr lang="cs-CZ" sz="6000" dirty="0"/>
              <a:t>Sešel se udavač s udavačem,</a:t>
            </a:r>
          </a:p>
          <a:p>
            <a:pPr marL="457200" lvl="1" indent="0">
              <a:buNone/>
            </a:pPr>
            <a:r>
              <a:rPr lang="cs-CZ" sz="6000" dirty="0"/>
              <a:t>chtěli to rozjet, nebylo na čem,</a:t>
            </a:r>
          </a:p>
          <a:p>
            <a:pPr marL="457200" lvl="1" indent="0">
              <a:buNone/>
            </a:pPr>
            <a:r>
              <a:rPr lang="cs-CZ" sz="6000" dirty="0"/>
              <a:t>tady </a:t>
            </a:r>
            <a:r>
              <a:rPr lang="cs-CZ" sz="6000" dirty="0" err="1"/>
              <a:t>maš</a:t>
            </a:r>
            <a:r>
              <a:rPr lang="cs-CZ" sz="6000" dirty="0"/>
              <a:t> </a:t>
            </a:r>
            <a:r>
              <a:rPr lang="cs-CZ" sz="6000" dirty="0" err="1"/>
              <a:t>občanstvi</a:t>
            </a:r>
            <a:r>
              <a:rPr lang="cs-CZ" sz="6000" dirty="0"/>
              <a:t> země Česke,</a:t>
            </a:r>
          </a:p>
          <a:p>
            <a:pPr marL="457200" lvl="1" indent="0">
              <a:buNone/>
            </a:pPr>
            <a:r>
              <a:rPr lang="cs-CZ" sz="6000" dirty="0"/>
              <a:t>bo udavals dobře, a tak je to hezke!</a:t>
            </a:r>
          </a:p>
          <a:p>
            <a:pPr marL="0" indent="0">
              <a:buNone/>
            </a:pPr>
            <a:endParaRPr lang="cs-CZ" sz="2700" b="1" dirty="0"/>
          </a:p>
          <a:p>
            <a:pPr marL="0" indent="0">
              <a:buNone/>
            </a:pPr>
            <a:r>
              <a:rPr lang="cs-CZ" dirty="0"/>
              <a:t> </a:t>
            </a:r>
            <a:endParaRPr lang="cs-CZ" sz="14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CE4B6573-7823-45EE-8791-32CD21C0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3780" y="1566545"/>
            <a:ext cx="3868420" cy="13290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sz="3600" b="1" u="sng" dirty="0">
                <a:hlinkClick r:id="rId2"/>
              </a:rPr>
              <a:t>https://www.youtube.com/watch?v=0vGVVNOL1-c</a:t>
            </a:r>
            <a:endParaRPr lang="cs-CZ" sz="3600" b="1" u="sng" dirty="0"/>
          </a:p>
          <a:p>
            <a:pPr marL="0" indent="0">
              <a:buNone/>
            </a:pPr>
            <a:endParaRPr lang="cs-CZ" sz="1700" b="1" u="sng" dirty="0"/>
          </a:p>
          <a:p>
            <a:pPr marL="0" indent="0">
              <a:buNone/>
            </a:pPr>
            <a:endParaRPr lang="cs-CZ" sz="1700" b="1" dirty="0"/>
          </a:p>
          <a:p>
            <a:pPr marL="0" indent="0">
              <a:buNone/>
            </a:pPr>
            <a:r>
              <a:rPr lang="cs-CZ" sz="6400" dirty="0"/>
              <a:t>Inu, každý na tu dobu vzpomíná jinak…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4788AEDA-6B91-4877-BB83-2CB4A0C30A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86968" y="2938214"/>
            <a:ext cx="3496945" cy="352742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DE21DDD2-96EE-414E-936B-CF3ECDB54710}"/>
              </a:ext>
            </a:extLst>
          </p:cNvPr>
          <p:cNvSpPr txBox="1"/>
          <p:nvPr/>
        </p:nvSpPr>
        <p:spPr>
          <a:xfrm rot="21272726">
            <a:off x="1165578" y="5836921"/>
            <a:ext cx="580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Multimedia style!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3B688FD4-4302-4830-ACCD-F1999EE43DBB}"/>
              </a:ext>
            </a:extLst>
          </p:cNvPr>
          <p:cNvSpPr txBox="1"/>
          <p:nvPr/>
        </p:nvSpPr>
        <p:spPr>
          <a:xfrm>
            <a:off x="1295400" y="479186"/>
            <a:ext cx="1018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/>
              <a:t>Doslov k Žertu </a:t>
            </a:r>
            <a:r>
              <a:rPr lang="cs-CZ" sz="1500" dirty="0"/>
              <a:t>(oslava předání občanství M. Kunderovi A. </a:t>
            </a:r>
            <a:r>
              <a:rPr lang="cs-CZ" sz="1500" dirty="0" err="1"/>
              <a:t>Babišem</a:t>
            </a:r>
            <a:r>
              <a:rPr lang="cs-CZ" sz="1500" dirty="0"/>
              <a:t>)</a:t>
            </a:r>
          </a:p>
          <a:p>
            <a:endParaRPr lang="cs-CZ" dirty="0"/>
          </a:p>
        </p:txBody>
      </p:sp>
      <p:sp>
        <p:nvSpPr>
          <p:cNvPr id="2" name="TextBox 1"/>
          <p:cNvSpPr txBox="1"/>
          <p:nvPr/>
        </p:nvSpPr>
        <p:spPr>
          <a:xfrm>
            <a:off x="605161" y="3751112"/>
            <a:ext cx="651607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Mám zážitek na celý život… Pozval jsem je k nám do Česka… Ano, ANO… Udavače rozhodně potřebujeme… a myslím, že ostatní emigranti by neměli chodit k volbám…</a:t>
            </a:r>
          </a:p>
          <a:p>
            <a:endParaRPr lang="cs-CZ" sz="1600" dirty="0"/>
          </a:p>
          <a:p>
            <a:r>
              <a:rPr lang="cs-CZ" sz="1600" i="1" dirty="0"/>
              <a:t>„To je hrozné, šílené, to se fakt dělo? A tady se opravdu popravovalo?“</a:t>
            </a:r>
            <a:endParaRPr lang="cs-CZ" sz="1600" dirty="0"/>
          </a:p>
          <a:p>
            <a:r>
              <a:rPr lang="cs-CZ" sz="1600" i="1" dirty="0"/>
              <a:t>Šéf hnutí ANO a ministr financí Andrej Babiš v bývalé komunistické věznici v Uherském Hradišti</a:t>
            </a:r>
            <a:endParaRPr lang="cs-CZ" sz="1600" dirty="0"/>
          </a:p>
          <a:p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3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0A0C1AB-4AAD-47DB-963A-486961C0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/>
              <a:t>Zazrak</a:t>
            </a:r>
            <a:r>
              <a:rPr lang="cs-CZ" b="1" dirty="0"/>
              <a:t> v Ostravě – balada o neposkvrněném početí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AD8D56F-BAA0-4D6F-8F0E-67E153EEB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3828" y="1376836"/>
            <a:ext cx="2424344" cy="33674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600" dirty="0"/>
              <a:t>(</a:t>
            </a:r>
            <a:r>
              <a:rPr lang="cs-CZ" sz="1600" dirty="0" err="1"/>
              <a:t>kratce</a:t>
            </a:r>
            <a:r>
              <a:rPr lang="cs-CZ" sz="1600" dirty="0"/>
              <a:t>)</a:t>
            </a:r>
          </a:p>
          <a:p>
            <a:pPr marL="0" indent="0" algn="ctr">
              <a:buNone/>
            </a:pPr>
            <a:r>
              <a:rPr lang="cs-CZ" sz="1600" dirty="0"/>
              <a:t>Z kurvy se tam panna stala </a:t>
            </a:r>
          </a:p>
          <a:p>
            <a:pPr marL="0" indent="0" algn="ctr">
              <a:buNone/>
            </a:pPr>
            <a:r>
              <a:rPr lang="cs-CZ" sz="1600" dirty="0"/>
              <a:t>Prostě tak – už nemrdala </a:t>
            </a:r>
          </a:p>
          <a:p>
            <a:pPr marL="0" indent="0" algn="ctr">
              <a:buNone/>
            </a:pPr>
            <a:r>
              <a:rPr lang="cs-CZ" sz="1600" dirty="0" err="1"/>
              <a:t>Zazrak</a:t>
            </a:r>
            <a:r>
              <a:rPr lang="cs-CZ" sz="1600" dirty="0"/>
              <a:t>! </a:t>
            </a:r>
            <a:r>
              <a:rPr lang="cs-CZ" sz="1600" dirty="0" err="1"/>
              <a:t>Zazrak</a:t>
            </a:r>
            <a:r>
              <a:rPr lang="cs-CZ" sz="1600" dirty="0"/>
              <a:t>! </a:t>
            </a:r>
            <a:r>
              <a:rPr lang="cs-CZ" sz="1600" dirty="0" err="1"/>
              <a:t>Křiči</a:t>
            </a:r>
            <a:r>
              <a:rPr lang="cs-CZ" sz="1600" dirty="0"/>
              <a:t> lid </a:t>
            </a:r>
          </a:p>
          <a:p>
            <a:pPr marL="0" indent="0" algn="ctr">
              <a:buNone/>
            </a:pPr>
            <a:r>
              <a:rPr lang="cs-CZ" sz="1600" dirty="0" err="1"/>
              <a:t>Bo</a:t>
            </a:r>
            <a:r>
              <a:rPr lang="cs-CZ" sz="1600" dirty="0"/>
              <a:t> to nešlo pochopit </a:t>
            </a:r>
          </a:p>
          <a:p>
            <a:pPr marL="0" indent="0" algn="ctr">
              <a:buNone/>
            </a:pPr>
            <a:r>
              <a:rPr lang="cs-CZ" sz="1600" dirty="0"/>
              <a:t>Tak </a:t>
            </a:r>
            <a:r>
              <a:rPr lang="cs-CZ" sz="1600" dirty="0" err="1"/>
              <a:t>ju</a:t>
            </a:r>
            <a:r>
              <a:rPr lang="cs-CZ" sz="1600" dirty="0"/>
              <a:t> vzali na kliniku </a:t>
            </a:r>
          </a:p>
          <a:p>
            <a:pPr marL="0" indent="0" algn="ctr">
              <a:buNone/>
            </a:pPr>
            <a:r>
              <a:rPr lang="cs-CZ" sz="1600" dirty="0"/>
              <a:t>Doktor </a:t>
            </a:r>
            <a:r>
              <a:rPr lang="cs-CZ" sz="1600" dirty="0" err="1"/>
              <a:t>řika</a:t>
            </a:r>
            <a:r>
              <a:rPr lang="cs-CZ" sz="1600" dirty="0"/>
              <a:t>: Měla kliku </a:t>
            </a:r>
          </a:p>
          <a:p>
            <a:pPr marL="0" indent="0" algn="ctr">
              <a:buNone/>
            </a:pPr>
            <a:r>
              <a:rPr lang="cs-CZ" sz="1600" dirty="0"/>
              <a:t>Cosi tam s </a:t>
            </a:r>
            <a:r>
              <a:rPr lang="cs-CZ" sz="1600" dirty="0" err="1"/>
              <a:t>ňu</a:t>
            </a:r>
            <a:r>
              <a:rPr lang="cs-CZ" sz="1600" dirty="0"/>
              <a:t> robili </a:t>
            </a:r>
          </a:p>
          <a:p>
            <a:pPr marL="0" indent="0" algn="ctr">
              <a:buNone/>
            </a:pPr>
            <a:r>
              <a:rPr lang="cs-CZ" sz="1600" dirty="0"/>
              <a:t>Až </a:t>
            </a:r>
            <a:r>
              <a:rPr lang="cs-CZ" sz="1600" dirty="0" err="1"/>
              <a:t>ju</a:t>
            </a:r>
            <a:r>
              <a:rPr lang="cs-CZ" sz="1600" dirty="0"/>
              <a:t> </a:t>
            </a:r>
            <a:r>
              <a:rPr lang="cs-CZ" sz="1600" dirty="0" err="1"/>
              <a:t>zpatky</a:t>
            </a:r>
            <a:r>
              <a:rPr lang="cs-CZ" sz="1600" dirty="0"/>
              <a:t> zkurvili 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C286425-0ABD-450C-97E1-84D73D3289D2}"/>
              </a:ext>
            </a:extLst>
          </p:cNvPr>
          <p:cNvSpPr txBox="1"/>
          <p:nvPr/>
        </p:nvSpPr>
        <p:spPr>
          <a:xfrm>
            <a:off x="2530793" y="5009953"/>
            <a:ext cx="7130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hlinkClick r:id="rId2"/>
              </a:rPr>
              <a:t>https://www.youtube.com/watch?v=tdGsxBFYOXo&amp;list=RDsOg6LkCaA38&amp;index=12</a:t>
            </a:r>
            <a:endParaRPr lang="cs-CZ" sz="1600" dirty="0"/>
          </a:p>
        </p:txBody>
      </p:sp>
      <p:sp>
        <p:nvSpPr>
          <p:cNvPr id="6" name="TextBox 5"/>
          <p:cNvSpPr txBox="1"/>
          <p:nvPr/>
        </p:nvSpPr>
        <p:spPr>
          <a:xfrm rot="19820733">
            <a:off x="10272189" y="5907381"/>
            <a:ext cx="1084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Zpovzdálí zní</a:t>
            </a:r>
            <a:r>
              <a:rPr lang="cs-CZ" sz="1200" dirty="0"/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 rot="19894353">
            <a:off x="9053984" y="6201334"/>
            <a:ext cx="36375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>
                <a:hlinkClick r:id="rId3"/>
              </a:rPr>
              <a:t>https://www.youtube.com/watch?v=11cBG5Oo1lE&amp;list=RDyr9O26FGcY4&amp;index=2</a:t>
            </a:r>
            <a:r>
              <a:rPr lang="cs-CZ" sz="800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5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84170F-CF9B-486B-87EF-21575C3B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7980"/>
            <a:ext cx="10515600" cy="860733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latin typeface="+mn-lt"/>
              </a:rPr>
              <a:t>Rozhovor člena vlády s premiérem na téma covid  v roce 2020: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9E0BAA2-4113-4947-B804-DF8A08AAE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91644">
            <a:off x="1684020" y="2663825"/>
            <a:ext cx="5410200" cy="2281555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cs-CZ" dirty="0"/>
              <a:t>F česku…, to se krade…,</a:t>
            </a:r>
          </a:p>
          <a:p>
            <a:pPr marL="457200" lvl="1" indent="0">
              <a:buNone/>
            </a:pPr>
            <a:r>
              <a:rPr lang="cs-CZ" dirty="0"/>
              <a:t>řikam – ovce – fšeckým všade,</a:t>
            </a:r>
          </a:p>
          <a:p>
            <a:pPr marL="457200" lvl="1" indent="0">
              <a:buNone/>
            </a:pPr>
            <a:r>
              <a:rPr lang="cs-CZ" dirty="0"/>
              <a:t>ještě poraď, ať je </a:t>
            </a:r>
            <a:r>
              <a:rPr lang="cs-CZ" dirty="0" err="1"/>
              <a:t>jasne</a:t>
            </a:r>
            <a:r>
              <a:rPr lang="cs-CZ" dirty="0"/>
              <a:t>,</a:t>
            </a:r>
          </a:p>
          <a:p>
            <a:pPr marL="457200" lvl="1" indent="0">
              <a:buNone/>
            </a:pPr>
            <a:r>
              <a:rPr lang="cs-CZ" dirty="0"/>
              <a:t>(ukňouraným hlasem:)</a:t>
            </a:r>
          </a:p>
          <a:p>
            <a:pPr marL="457200" lvl="1" indent="0">
              <a:buNone/>
            </a:pPr>
            <a:r>
              <a:rPr lang="cs-CZ" dirty="0"/>
              <a:t>kam fčil zdrhnout, až to hasne???!???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F402FE8C-4550-43A2-8687-A2EC14C81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4109">
            <a:off x="7256893" y="3610747"/>
            <a:ext cx="3164825" cy="26692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B88D0F7B-E5B8-473F-ABA6-EE3860F30F37}"/>
              </a:ext>
            </a:extLst>
          </p:cNvPr>
          <p:cNvSpPr txBox="1"/>
          <p:nvPr/>
        </p:nvSpPr>
        <p:spPr>
          <a:xfrm rot="21154307">
            <a:off x="1331650" y="5663953"/>
            <a:ext cx="4660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hlinkClick r:id="rId3"/>
              </a:rPr>
              <a:t>https://www.youtube.com/watch?v=gqg3l3r_DRI</a:t>
            </a:r>
            <a:endParaRPr lang="cs-CZ" sz="1400" b="1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BE9E2539-3FFC-416B-9834-2506C8171E15}"/>
              </a:ext>
            </a:extLst>
          </p:cNvPr>
          <p:cNvSpPr txBox="1"/>
          <p:nvPr/>
        </p:nvSpPr>
        <p:spPr>
          <a:xfrm>
            <a:off x="838200" y="958788"/>
            <a:ext cx="493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Almanach: Archiv rubriky: Téma – Rozhovor:</a:t>
            </a:r>
          </a:p>
          <a:p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 rot="581012">
            <a:off x="1189140" y="2828784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André Breton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0547">
            <a:off x="1054028" y="3129555"/>
            <a:ext cx="955367" cy="1214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489" y="4636654"/>
            <a:ext cx="1345471" cy="9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4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6A795BC-4888-4A96-9091-D3C2E402A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552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sz="2000" dirty="0"/>
              <a:t>Před hranicí, za hranicí,</a:t>
            </a:r>
          </a:p>
          <a:p>
            <a:pPr marL="457200" lvl="1" indent="0">
              <a:buNone/>
            </a:pPr>
            <a:r>
              <a:rPr lang="cs-CZ" sz="2000" dirty="0"/>
              <a:t>všude byli bolševici,</a:t>
            </a:r>
          </a:p>
          <a:p>
            <a:pPr marL="457200" lvl="1" indent="0">
              <a:buNone/>
            </a:pPr>
            <a:r>
              <a:rPr lang="cs-CZ" sz="2000" dirty="0"/>
              <a:t>a toho, kdo chtěl za svobodou ven,</a:t>
            </a:r>
          </a:p>
          <a:p>
            <a:pPr marL="457200" lvl="1" indent="0">
              <a:buNone/>
            </a:pPr>
            <a:r>
              <a:rPr lang="cs-CZ" sz="2000" dirty="0"/>
              <a:t>odsoudili: Na útěku popraven.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="" xmlns:a16="http://schemas.microsoft.com/office/drawing/2014/main" id="{6138417F-30EE-45DA-98F8-B1B8EC046D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353">
            <a:off x="5516880" y="4019437"/>
            <a:ext cx="5181600" cy="2097314"/>
          </a:xfrm>
        </p:spPr>
      </p:pic>
      <p:sp>
        <p:nvSpPr>
          <p:cNvPr id="10" name="TextovéPole 9">
            <a:extLst>
              <a:ext uri="{FF2B5EF4-FFF2-40B4-BE49-F238E27FC236}">
                <a16:creationId xmlns="" xmlns:a16="http://schemas.microsoft.com/office/drawing/2014/main" id="{53B50717-4CDF-4FBA-BA60-73A11C378BBB}"/>
              </a:ext>
            </a:extLst>
          </p:cNvPr>
          <p:cNvSpPr txBox="1"/>
          <p:nvPr/>
        </p:nvSpPr>
        <p:spPr>
          <a:xfrm rot="21186370">
            <a:off x="6082927" y="3413599"/>
            <a:ext cx="4049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hlinkClick r:id="rId3"/>
              </a:rPr>
              <a:t>https://www.berliner-mauer-gedenkstaette.de/de/fenster-d-g-586.html</a:t>
            </a:r>
            <a:endParaRPr lang="cs-CZ" sz="1000" b="1" dirty="0"/>
          </a:p>
          <a:p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2640E979-23AF-44B4-9427-B6E804290BCA}"/>
              </a:ext>
            </a:extLst>
          </p:cNvPr>
          <p:cNvSpPr txBox="1"/>
          <p:nvPr/>
        </p:nvSpPr>
        <p:spPr>
          <a:xfrm rot="21136480">
            <a:off x="6690465" y="2286318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hlinkClick r:id="rId4"/>
              </a:rPr>
              <a:t>https://www.youtube.com/watch?v=im8zb_7R2c8</a:t>
            </a:r>
            <a:endParaRPr lang="cs-CZ" sz="1000" dirty="0"/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0FDCE191-33D0-4FEB-858E-63D080E553B7}"/>
              </a:ext>
            </a:extLst>
          </p:cNvPr>
          <p:cNvSpPr txBox="1"/>
          <p:nvPr/>
        </p:nvSpPr>
        <p:spPr>
          <a:xfrm>
            <a:off x="1394460" y="854662"/>
            <a:ext cx="94148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 výročí pádu Berlínské zdi 9/11/1989 a železné opony</a:t>
            </a:r>
          </a:p>
          <a:p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D9B50C77-B0DB-4BFE-9A20-31ED1F4B0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832" y="4693919"/>
            <a:ext cx="1216431" cy="1156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316986">
            <a:off x="738141" y="5931443"/>
            <a:ext cx="27013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hlinkClick r:id="rId6"/>
              </a:rPr>
              <a:t>https://www.youtube.com/watch?v=E0AE0G9aRhg</a:t>
            </a:r>
            <a:r>
              <a:rPr lang="cs-CZ" sz="9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5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2CBED91-EF6E-46D0-ACB8-373B837A6E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9532" y="274640"/>
            <a:ext cx="8291268" cy="1498180"/>
          </a:xfrm>
        </p:spPr>
        <p:txBody>
          <a:bodyPr/>
          <a:lstStyle/>
          <a:p>
            <a:pPr lvl="0"/>
            <a:r>
              <a:rPr lang="cs-CZ" sz="2800" b="1" dirty="0">
                <a:latin typeface="+mn-lt"/>
              </a:rPr>
              <a:t>Oprava jinak skvělého stylu Salmana Rushdieho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5751BED-8011-4111-95FB-17832C8CE3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19532" y="980731"/>
            <a:ext cx="8229600" cy="5349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b="1" dirty="0"/>
              <a:t>Prezentace mého stylu na díle Salmana Rushdieho a jeho knize Zlatý dům:</a:t>
            </a:r>
          </a:p>
          <a:p>
            <a:pPr marL="0" indent="0">
              <a:buNone/>
            </a:pPr>
            <a:r>
              <a:rPr lang="cs-CZ" sz="1200" b="1" dirty="0">
                <a:hlinkClick r:id="rId2"/>
              </a:rPr>
              <a:t>https://drive.google.com/open?id=1LpBKdgmlyU_JTnJR3p5DfVMBMhjumtRL</a:t>
            </a:r>
            <a:endParaRPr lang="cs-CZ" sz="1200" b="1" dirty="0"/>
          </a:p>
          <a:p>
            <a:pPr marL="0" indent="0">
              <a:buNone/>
            </a:pPr>
            <a:r>
              <a:rPr lang="cs-CZ" sz="14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</a:t>
            </a: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                      nebo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000" b="1" dirty="0"/>
              <a:t>Inspirace stylem Haruki Murakamiho:</a:t>
            </a:r>
          </a:p>
          <a:p>
            <a:pPr marL="0" indent="0">
              <a:buNone/>
            </a:pPr>
            <a:r>
              <a:rPr lang="cs-CZ" sz="1100" b="1" dirty="0"/>
              <a:t>Haruki-san doplňuje své knihy hudbou přes svůj web. </a:t>
            </a:r>
          </a:p>
          <a:p>
            <a:pPr marL="0" indent="0">
              <a:buNone/>
            </a:pPr>
            <a:r>
              <a:rPr lang="en-US" sz="1100" b="1" dirty="0">
                <a:hlinkClick r:id="rId3"/>
              </a:rPr>
              <a:t>http://www.harukimurakami.com/resource_category/playlist</a:t>
            </a:r>
            <a:endParaRPr lang="cs-CZ" sz="1100" b="1" dirty="0"/>
          </a:p>
          <a:p>
            <a:pPr marL="0" indent="0">
              <a:buNone/>
            </a:pPr>
            <a:r>
              <a:rPr lang="cs-CZ" sz="1100" b="1" dirty="0"/>
              <a:t>Mé řešení preferuje dynamickou e-knihu s vlastními daty.</a:t>
            </a:r>
          </a:p>
          <a:p>
            <a:pPr marL="0" indent="0">
              <a:buNone/>
            </a:pPr>
            <a:endParaRPr lang="cs-CZ" sz="11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B349F7CC-21DC-4D2A-BE0B-32DAA5D93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61" y="1896373"/>
            <a:ext cx="4474817" cy="26068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="" xmlns:a16="http://schemas.microsoft.com/office/drawing/2014/main" id="{75B6CB9F-E0DD-46CE-BA29-77026B15F473}"/>
              </a:ext>
            </a:extLst>
          </p:cNvPr>
          <p:cNvSpPr txBox="1"/>
          <p:nvPr/>
        </p:nvSpPr>
        <p:spPr>
          <a:xfrm>
            <a:off x="4064001" y="6442364"/>
            <a:ext cx="3057126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1" dirty="0">
                <a:solidFill>
                  <a:srgbClr val="000000"/>
                </a:solidFill>
                <a:latin typeface="Calibri"/>
              </a:rPr>
              <a:t>Vysvětlení podstaty multimedálního stylu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="" xmlns:a16="http://schemas.microsoft.com/office/drawing/2014/main" id="{54DC2055-1A76-4BE3-B417-1669C70E5AA9}"/>
              </a:ext>
            </a:extLst>
          </p:cNvPr>
          <p:cNvSpPr txBox="1"/>
          <p:nvPr/>
        </p:nvSpPr>
        <p:spPr>
          <a:xfrm>
            <a:off x="1613373" y="35488"/>
            <a:ext cx="4950104" cy="67403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</a:rPr>
              <a:t>INVAZE 1968  </a:t>
            </a:r>
            <a:r>
              <a:rPr lang="cs-CZ" sz="800" dirty="0">
                <a:solidFill>
                  <a:srgbClr val="000000"/>
                </a:solidFill>
                <a:latin typeface="Calibri"/>
              </a:rPr>
              <a:t>Ten den jsem se probudil do zeleného rána. Svět kolem byl prostě po ránu smaragdově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zelený. Špatně jsem spal, noc byla plná zvuků a hřmění. A všechno se hýbalo. Svět se zřetelně hýbal.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V noci mě znova rozbolely záda, do kterých mě mlátil doktor hned po narození. V tu středu bylo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vůbec všechno jako z divného snu. Vzduch se v homolích a blocích přesypával, balvany tlačily do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obličeje jako velké těžké peřiny. Přesně jsem rozlišil hranice jednotlivých bloků. Vítr se mezi nimi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proplétal a vymílal si chodby jako proud vody. Unášel ty bloky pryč a já jsem pak měl občas potíže s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nadechnutím v tom prázdnu, které zůstalo. Taky byly momenty, kdy se všechno zastavilo. Auta, ptáci.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Všechno na okamžik kratší než vteřina strnulo jakoby zaseklé a celý svět stál. A pak se zase vrátil k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pohybu. V čase oběda jsem čekal v jídelně pionýrského tábora na výdej jídla. Bylo 11 hodin a 25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minut. Všichni kolem od rána mluvili o jediné věci. Dospělí se tvářili, že tomu rozumí víc než my děti,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oči významně upřené jeden na druhého nás přestali vnímat. Vzal jsem si tehdy drze rovnou druhý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řízek z vedlejšího talíře a nikdo si toho nevšiml. Instruktoři i učitelé celý den mizeli z dohledu do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místní hospody a zase zpátky, všichni přilepení na rádio hltali informace, o kterých jsem už dávno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věděl. Byly všude kolem. Všude kolem mě jsem jasně a zřetelně viděl, co ostatní chtěli zjistit nebo si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ve směšně pokroucené a zkomolené formě předávali od úst k ústům, lapali z napůl nefunkčních rádií.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Vytrhávali po kouscích z telefonů. Musím podotknout, že obraz dění toho dne v zemi působil optikou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oficiálních sdělovacích prostředků přímo bizarně. Deníky, jež šly do tisku v noci 20. srpna přibližně v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čase, kdy se ruská, polská, německá a bulharská vojska dala na našich hranicích do pohybu, nabízely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čtenářům na titulních stránkách detailní informace o třídenním sympoziu o vzniku minerálních a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termálních vod a tak zatímco 3 200 vědců z celého světa diskutuje v pražských Dejvicích, v republice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se chystá nový školní rok. To byly hlavní zprávy oficiálních deníků, výjimkou byly omezené počty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načerno ilegálně tištěných zpráv Mladé fronty, které však co do množství a rozsahu nebyly schopny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pokrýt hlad po zodpovězení otázky, toho leitmotivu dnešního dne: Tanky a střelba v ulicích? Co se to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vlastně děje? Zmatení národa bylo fascinující. Ostatně stejné zmatení bylo znatelné i na obyčejných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vojácích, kteří s nevírou v očích vylézali z otvorů z tanků v nezničených městech mezi civilně a hezky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oblečené lidi s výklady plnými zboží a potravin, které v Sovětském svazu nebyly. Po válce ani stopy.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Jeden si myslel, že jsou v Německu, druhý řekl, že přijeli bránit Čechy před fašisty, kteří co nevidět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obsadí Československo. Namísto vděku za osvobození se jim však dostane jen nadávek a spílání od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rozhořčených davů na ulicích, které postupně přerůstaly v potyčky a masivní převahou těžkých zbraní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zlomeného domácího civilního odporu. Následující den už žádné noviny nevyšly, ale to předbíhám,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ještě je pořád středa. Nikým nepozorovaný jsem si vychutnával svůj druhý řízek a přesně jsem věděl,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že v noci na dnešek začala invaze vojsk Varšavské smlouvy v palebné síle zhruba 6 300 tanků, v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pohotovosti až půl milionu mužů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. Kladivo despotismu dopadlo s duněním a hřmotem až se čas</a:t>
            </a:r>
            <a:br>
              <a:rPr lang="cs-CZ" sz="800" b="1" dirty="0">
                <a:solidFill>
                  <a:srgbClr val="000000"/>
                </a:solidFill>
                <a:latin typeface="Calibri"/>
              </a:rPr>
            </a:br>
            <a:r>
              <a:rPr lang="cs-CZ" sz="800" b="1" dirty="0">
                <a:solidFill>
                  <a:srgbClr val="000000"/>
                </a:solidFill>
                <a:latin typeface="Calibri"/>
              </a:rPr>
              <a:t>zpomalil. Ba viděl jsem toho ještě mnohem, mnohem víc: velitele 38. armády Přikarpatského</a:t>
            </a:r>
            <a:br>
              <a:rPr lang="cs-CZ" sz="800" b="1" dirty="0">
                <a:solidFill>
                  <a:srgbClr val="000000"/>
                </a:solidFill>
                <a:latin typeface="Calibri"/>
              </a:rPr>
            </a:br>
            <a:r>
              <a:rPr lang="cs-CZ" sz="800" b="1" dirty="0">
                <a:solidFill>
                  <a:srgbClr val="000000"/>
                </a:solidFill>
                <a:latin typeface="Calibri"/>
              </a:rPr>
              <a:t>vojenského okruhu sovětského invazního vojska - generála Aleksandra Michajloviče Majorova, který</a:t>
            </a:r>
            <a:br>
              <a:rPr lang="cs-CZ" sz="800" b="1" dirty="0">
                <a:solidFill>
                  <a:srgbClr val="000000"/>
                </a:solidFill>
                <a:latin typeface="Calibri"/>
              </a:rPr>
            </a:br>
            <a:r>
              <a:rPr lang="cs-CZ" sz="800" b="1" dirty="0">
                <a:solidFill>
                  <a:srgbClr val="000000"/>
                </a:solidFill>
                <a:latin typeface="Calibri"/>
              </a:rPr>
              <a:t>byl jako jediný obeznámen s detailním plánem bratrské pomoci instruovaného tajným rozkazem</a:t>
            </a:r>
            <a:br>
              <a:rPr lang="cs-CZ" sz="800" b="1" dirty="0">
                <a:solidFill>
                  <a:srgbClr val="000000"/>
                </a:solidFill>
                <a:latin typeface="Calibri"/>
              </a:rPr>
            </a:br>
            <a:r>
              <a:rPr lang="cs-CZ" sz="800" b="1" dirty="0">
                <a:solidFill>
                  <a:srgbClr val="000000"/>
                </a:solidFill>
                <a:latin typeface="Calibri"/>
              </a:rPr>
              <a:t>přímo od L. I. Brežněva s rovněž tajnou obálkou skrývající instrukce pro případ nouze – otevřít jen po</a:t>
            </a:r>
            <a:br>
              <a:rPr lang="cs-CZ" sz="800" b="1" dirty="0">
                <a:solidFill>
                  <a:srgbClr val="000000"/>
                </a:solidFill>
                <a:latin typeface="Calibri"/>
              </a:rPr>
            </a:br>
            <a:r>
              <a:rPr lang="cs-CZ" sz="800" b="1" dirty="0">
                <a:solidFill>
                  <a:srgbClr val="000000"/>
                </a:solidFill>
                <a:latin typeface="Calibri"/>
              </a:rPr>
              <a:t>užití kódu „</a:t>
            </a:r>
            <a:r>
              <a:rPr lang="cs-CZ" sz="800" b="1" dirty="0">
                <a:solidFill>
                  <a:srgbClr val="FF0000"/>
                </a:solidFill>
                <a:latin typeface="Calibri"/>
              </a:rPr>
              <a:t>Vltava-666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“.</a:t>
            </a:r>
            <a:r>
              <a:rPr lang="cs-CZ" sz="800" dirty="0">
                <a:solidFill>
                  <a:srgbClr val="000000"/>
                </a:solidFill>
                <a:latin typeface="Calibri"/>
              </a:rPr>
              <a:t> Musím přiznat, že víc než vědomí faktu, že 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velitel celé akce má příkaz</a:t>
            </a:r>
            <a:br>
              <a:rPr lang="cs-CZ" sz="800" b="1" dirty="0">
                <a:solidFill>
                  <a:srgbClr val="000000"/>
                </a:solidFill>
                <a:latin typeface="Calibri"/>
              </a:rPr>
            </a:br>
            <a:r>
              <a:rPr lang="cs-CZ" sz="800" b="1" dirty="0">
                <a:solidFill>
                  <a:srgbClr val="000000"/>
                </a:solidFill>
                <a:latin typeface="Calibri"/>
              </a:rPr>
              <a:t>dokončit operaci vítězně i za cenu nové světové války mě přitahovala i vábila zároveň ta zvláštní</a:t>
            </a:r>
            <a:br>
              <a:rPr lang="cs-CZ" sz="800" b="1" dirty="0">
                <a:solidFill>
                  <a:srgbClr val="000000"/>
                </a:solidFill>
                <a:latin typeface="Calibri"/>
              </a:rPr>
            </a:br>
            <a:r>
              <a:rPr lang="cs-CZ" sz="800" b="1" dirty="0">
                <a:solidFill>
                  <a:srgbClr val="000000"/>
                </a:solidFill>
                <a:latin typeface="Calibri"/>
              </a:rPr>
              <a:t>kombinace čísel 666. Jakoby ve mně iniciovala nové vlastnosti. Slyšel jsem volání a hlasy v ruštině a</a:t>
            </a:r>
            <a:br>
              <a:rPr lang="cs-CZ" sz="800" b="1" dirty="0">
                <a:solidFill>
                  <a:srgbClr val="000000"/>
                </a:solidFill>
                <a:latin typeface="Calibri"/>
              </a:rPr>
            </a:br>
            <a:r>
              <a:rPr lang="cs-CZ" sz="800" b="1" dirty="0">
                <a:solidFill>
                  <a:srgbClr val="000000"/>
                </a:solidFill>
                <a:latin typeface="Calibri"/>
              </a:rPr>
              <a:t>dalších jazycích a všemu jsem bez potíží rozuměl. </a:t>
            </a:r>
            <a:r>
              <a:rPr lang="cs-CZ" sz="800" dirty="0">
                <a:solidFill>
                  <a:srgbClr val="000000"/>
                </a:solidFill>
                <a:latin typeface="Calibri"/>
              </a:rPr>
              <a:t>Viděl jsem ženu oděnou sluncem a byla to moje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matka Markéta a v ní se svíjel zlostný had, který napadal a ohrožoval dítě, jež měla porodit. Viděl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jsem snad sám sebe před zrozením? Nevím. Ostatní stále vnímali svět skrze sebe, já jsem ho začal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vnímat skrze jiné. Oprostil jsem se od pocitu, být jeho středem. A tak zatímco se všichni v nastalém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zmatku snažili zjistit, co já jsem už dávno znal: že totiž začala operace Dunaj, která znamenala vpád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armád pěti zemí Varšavské smlouvy v čele se Sovětským svazem na území Československa a že to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hučení a noční zvuky byla letadla, která v ranních hodinách přistávala s vojenskou technikou, protože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první útočná vlna proběhla časně ráno, a že (což vyšlo najevo až mnohem později), operace začala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pod zástěrkou </a:t>
            </a:r>
            <a:r>
              <a:rPr lang="cs-CZ" sz="800" b="1" dirty="0">
                <a:solidFill>
                  <a:srgbClr val="FF0000"/>
                </a:solidFill>
                <a:latin typeface="Calibri"/>
              </a:rPr>
              <a:t>zvacího dopisu</a:t>
            </a:r>
            <a:r>
              <a:rPr lang="cs-CZ" sz="800" dirty="0">
                <a:solidFill>
                  <a:srgbClr val="000000"/>
                </a:solidFill>
                <a:latin typeface="Calibri"/>
              </a:rPr>
              <a:t>, který ale neměl oficiální platnost, protože oficiální zástupci invazi v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rozhlase odmítli. Ale já jsem už teď jasně viděl, co ještě dlouho potom zůstalo pro ostatní skryto: že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ten dopis poslali a podepsali pro mě tehdy ještě neznámí 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Alois Indra, Drahomír Kolder, Oldřich</a:t>
            </a:r>
            <a:br>
              <a:rPr lang="cs-CZ" sz="800" b="1" dirty="0">
                <a:solidFill>
                  <a:srgbClr val="000000"/>
                </a:solidFill>
                <a:latin typeface="Calibri"/>
              </a:rPr>
            </a:br>
            <a:r>
              <a:rPr lang="cs-CZ" sz="800" b="1" dirty="0">
                <a:solidFill>
                  <a:srgbClr val="000000"/>
                </a:solidFill>
                <a:latin typeface="Calibri"/>
              </a:rPr>
              <a:t>Švestka, Anotnín Kapek a Vasil Biľak</a:t>
            </a:r>
            <a:r>
              <a:rPr lang="cs-CZ" sz="800" dirty="0">
                <a:solidFill>
                  <a:srgbClr val="000000"/>
                </a:solidFill>
                <a:latin typeface="Calibri"/>
              </a:rPr>
              <a:t>. A tak jak už jsem uvedl - zatímco se tohle všechno dospělí snažili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v útržcích zjistit z éteru pomocí rádií, telefonem a bůh ví jak ještě a trvalo jim to někdy celá další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desetiletí, než se dobrali k výsledku, já, který jsem to už dávno věděl, jsem ve své drzosti zašel tak  </a:t>
            </a: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ovéPole 13">
            <a:extLst>
              <a:ext uri="{FF2B5EF4-FFF2-40B4-BE49-F238E27FC236}">
                <a16:creationId xmlns="" xmlns:a16="http://schemas.microsoft.com/office/drawing/2014/main" id="{A5A0DEAC-A56A-4E82-9DC3-8013ED227B32}"/>
              </a:ext>
            </a:extLst>
          </p:cNvPr>
          <p:cNvSpPr txBox="1"/>
          <p:nvPr/>
        </p:nvSpPr>
        <p:spPr>
          <a:xfrm rot="182854">
            <a:off x="5701740" y="725856"/>
            <a:ext cx="2202847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dirty="0">
                <a:solidFill>
                  <a:srgbClr val="000000"/>
                </a:solidFill>
                <a:latin typeface="Calibri"/>
              </a:rPr>
              <a:t>Kapitola: OKUPACE , 21. SRPEN 1968</a:t>
            </a:r>
          </a:p>
        </p:txBody>
      </p:sp>
      <p:sp>
        <p:nvSpPr>
          <p:cNvPr id="5" name="TextovéPole 15">
            <a:extLst>
              <a:ext uri="{FF2B5EF4-FFF2-40B4-BE49-F238E27FC236}">
                <a16:creationId xmlns="" xmlns:a16="http://schemas.microsoft.com/office/drawing/2014/main" id="{022E603D-6D0E-416E-AEA2-430D1C3FD722}"/>
              </a:ext>
            </a:extLst>
          </p:cNvPr>
          <p:cNvSpPr txBox="1"/>
          <p:nvPr/>
        </p:nvSpPr>
        <p:spPr>
          <a:xfrm>
            <a:off x="6808867" y="6476439"/>
            <a:ext cx="2231701" cy="44627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dirty="0">
                <a:solidFill>
                  <a:srgbClr val="FF0000"/>
                </a:solidFill>
                <a:latin typeface="Calibri"/>
              </a:rPr>
              <a:t>Experimentální próza – multimediální styl!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1" kern="0" dirty="0">
              <a:solidFill>
                <a:srgbClr val="FF0000"/>
              </a:solidFill>
              <a:latin typeface="Arial" pitchFamily="34"/>
              <a:ea typeface="Calibri" pitchFamily="34"/>
              <a:cs typeface="Times New Roman" pitchFamily="18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="" xmlns:a16="http://schemas.microsoft.com/office/drawing/2014/main" id="{82942790-0A6F-4436-9A7F-64B9FA0C9237}"/>
              </a:ext>
            </a:extLst>
          </p:cNvPr>
          <p:cNvSpPr txBox="1"/>
          <p:nvPr/>
        </p:nvSpPr>
        <p:spPr>
          <a:xfrm rot="20602485">
            <a:off x="6269052" y="659757"/>
            <a:ext cx="445932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</a:rPr>
              <a:t>daleko, že jsem si šel klidně přidat znova a dostal jsem další celou porci. To byla: porce salátu a třetí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řízek! Přestaly mě bavit problémy nějakého Majorova v čele cizí armády i s tím jeho veletajným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dopisem a raději jsem se věnoval jídlu. Přílohu jsem rozmařile vyhodil a šel jsem už jen po mase.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Všichni ostatní zaslepení vlastním sebestředným pojetím světa kolem přestali počítat řízky, jindy ten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nejcennější artikl - pečlivě střežený požitek celého dne a věnovali se abstraktním úvahám na téma: co</a:t>
            </a:r>
            <a:br>
              <a:rPr lang="cs-CZ" sz="800" dirty="0">
                <a:solidFill>
                  <a:srgbClr val="000000"/>
                </a:solidFill>
                <a:latin typeface="Calibri"/>
              </a:rPr>
            </a:br>
            <a:r>
              <a:rPr lang="cs-CZ" sz="800" dirty="0">
                <a:solidFill>
                  <a:srgbClr val="000000"/>
                </a:solidFill>
                <a:latin typeface="Calibri"/>
              </a:rPr>
              <a:t>s námi bude? Ale já jsem se vytrvale cpal k prasknutí a bylo mi fajn. </a:t>
            </a:r>
            <a:r>
              <a:rPr lang="cs-CZ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cs-CZ" sz="6000" dirty="0">
                <a:solidFill>
                  <a:srgbClr val="000000"/>
                </a:solidFill>
                <a:latin typeface="Calibri"/>
              </a:rPr>
            </a:b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22">
            <a:extLst>
              <a:ext uri="{FF2B5EF4-FFF2-40B4-BE49-F238E27FC236}">
                <a16:creationId xmlns="" xmlns:a16="http://schemas.microsoft.com/office/drawing/2014/main" id="{11792C17-691A-47AD-B4A7-ABC4AF92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965" y="5441476"/>
            <a:ext cx="1798323" cy="10119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24">
            <a:extLst>
              <a:ext uri="{FF2B5EF4-FFF2-40B4-BE49-F238E27FC236}">
                <a16:creationId xmlns="" xmlns:a16="http://schemas.microsoft.com/office/drawing/2014/main" id="{2B94EBC2-4A8B-4E39-8B37-7C7B614DE3A6}"/>
              </a:ext>
            </a:extLst>
          </p:cNvPr>
          <p:cNvSpPr/>
          <p:nvPr/>
        </p:nvSpPr>
        <p:spPr>
          <a:xfrm rot="890239">
            <a:off x="7421962" y="2061560"/>
            <a:ext cx="3127741" cy="1477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dirty="0">
                <a:solidFill>
                  <a:srgbClr val="000000"/>
                </a:solidFill>
                <a:latin typeface="Calibri" pitchFamily="34"/>
              </a:rPr>
              <a:t>Pryč odsud!, řvala sousedka jako posedlá. Dnes jsme nakoupili zásoby jídla na půl roku dopředu, manžel sehnal několik kanystrů benzínu a máme auto! My, se můžeme sbalit a odjet, pokračovala dál v nesmyslné abstrakci na téma: blíží se konec světa. Zmizet! Zmizet!, </a:t>
            </a:r>
            <a:r>
              <a:rPr lang="cs-CZ" sz="900" b="1" dirty="0">
                <a:solidFill>
                  <a:srgbClr val="000000"/>
                </a:solidFill>
                <a:latin typeface="Calibri" pitchFamily="34"/>
              </a:rPr>
              <a:t>zmizet z Československé socialistické republiky, porobeného a zlomeného státu – nestátu, země – nezemě. Před ostatním světem krutě poníženého místa, kde celý národ právě dostává veřejně a v přímém přenosu po hubě, zatímco zbylý svět žije spokojeně dál v bezpečné vzdálenosti od sovětského pojetí demokracie.</a:t>
            </a:r>
            <a:r>
              <a:rPr lang="cs-CZ" sz="900" b="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9" name="TextBox 26">
            <a:extLst>
              <a:ext uri="{FF2B5EF4-FFF2-40B4-BE49-F238E27FC236}">
                <a16:creationId xmlns="" xmlns:a16="http://schemas.microsoft.com/office/drawing/2014/main" id="{509B7C04-00CC-4079-BEDB-134827120406}"/>
              </a:ext>
            </a:extLst>
          </p:cNvPr>
          <p:cNvSpPr txBox="1"/>
          <p:nvPr/>
        </p:nvSpPr>
        <p:spPr>
          <a:xfrm>
            <a:off x="5979167" y="5095376"/>
            <a:ext cx="2515432" cy="66172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dirty="0">
                <a:solidFill>
                  <a:srgbClr val="000000"/>
                </a:solidFill>
                <a:latin typeface="Calibri"/>
                <a:hlinkClick r:id="rId4"/>
              </a:rPr>
              <a:t>https://www.youtube.com/watch?v=s11Bej3pJY0</a:t>
            </a:r>
            <a:endParaRPr lang="cs-CZ" sz="9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b="1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Box 28">
            <a:extLst>
              <a:ext uri="{FF2B5EF4-FFF2-40B4-BE49-F238E27FC236}">
                <a16:creationId xmlns="" xmlns:a16="http://schemas.microsoft.com/office/drawing/2014/main" id="{0A7E3141-95AD-4A90-A081-75CE24828168}"/>
              </a:ext>
            </a:extLst>
          </p:cNvPr>
          <p:cNvSpPr txBox="1"/>
          <p:nvPr/>
        </p:nvSpPr>
        <p:spPr>
          <a:xfrm rot="20444418">
            <a:off x="8016726" y="1161415"/>
            <a:ext cx="2307040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5"/>
              </a:rPr>
              <a:t>https://www.youtube.com/watch?v=im8zb_7R2c8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Picture 29">
            <a:extLst>
              <a:ext uri="{FF2B5EF4-FFF2-40B4-BE49-F238E27FC236}">
                <a16:creationId xmlns="" xmlns:a16="http://schemas.microsoft.com/office/drawing/2014/main" id="{598A600F-55A2-4D7E-B002-48BE722FD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8025">
            <a:off x="6302728" y="2758204"/>
            <a:ext cx="1121026" cy="6869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30">
            <a:extLst>
              <a:ext uri="{FF2B5EF4-FFF2-40B4-BE49-F238E27FC236}">
                <a16:creationId xmlns="" xmlns:a16="http://schemas.microsoft.com/office/drawing/2014/main" id="{C07DFA58-3CC9-46D2-B53B-E5094C434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3437" y="3504748"/>
            <a:ext cx="2647754" cy="15446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31">
            <a:extLst>
              <a:ext uri="{FF2B5EF4-FFF2-40B4-BE49-F238E27FC236}">
                <a16:creationId xmlns="" xmlns:a16="http://schemas.microsoft.com/office/drawing/2014/main" id="{B02BE266-C0DB-4D60-AA68-C98E1C0E58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2810" y="2021052"/>
            <a:ext cx="1403576" cy="6838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Box 32">
            <a:extLst>
              <a:ext uri="{FF2B5EF4-FFF2-40B4-BE49-F238E27FC236}">
                <a16:creationId xmlns="" xmlns:a16="http://schemas.microsoft.com/office/drawing/2014/main" id="{399F5909-0D9B-4ABD-BF07-E8E187DA94D0}"/>
              </a:ext>
            </a:extLst>
          </p:cNvPr>
          <p:cNvSpPr txBox="1"/>
          <p:nvPr/>
        </p:nvSpPr>
        <p:spPr>
          <a:xfrm>
            <a:off x="5828950" y="68910"/>
            <a:ext cx="2735044" cy="4924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dirty="0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ZEMĚ ANTIKRISTA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dirty="0">
                <a:solidFill>
                  <a:srgbClr val="000000"/>
                </a:solidFill>
                <a:latin typeface="Arial" pitchFamily="34"/>
                <a:ea typeface="Calibri" pitchFamily="34"/>
                <a:cs typeface="Times New Roman" pitchFamily="18"/>
              </a:rPr>
              <a:t>(první díl tetralogie </a:t>
            </a:r>
            <a:r>
              <a:rPr lang="cs-CZ" sz="1000" b="1" dirty="0" err="1">
                <a:solidFill>
                  <a:srgbClr val="000000"/>
                </a:solidFill>
                <a:latin typeface="Arial" pitchFamily="34"/>
                <a:ea typeface="Calibri" pitchFamily="34"/>
                <a:cs typeface="Times New Roman" pitchFamily="18"/>
              </a:rPr>
              <a:t>Zaggabirozzi</a:t>
            </a:r>
            <a:r>
              <a:rPr lang="cs-CZ" sz="1000" b="1" dirty="0">
                <a:solidFill>
                  <a:srgbClr val="000000"/>
                </a:solidFill>
                <a:latin typeface="Arial" pitchFamily="34"/>
                <a:ea typeface="Calibri" pitchFamily="34"/>
                <a:cs typeface="Times New Roman" pitchFamily="18"/>
              </a:rPr>
              <a:t>, ukázka)</a:t>
            </a:r>
            <a:endParaRPr lang="cs-CZ" sz="1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5" name="TextBox 33">
            <a:extLst>
              <a:ext uri="{FF2B5EF4-FFF2-40B4-BE49-F238E27FC236}">
                <a16:creationId xmlns="" xmlns:a16="http://schemas.microsoft.com/office/drawing/2014/main" id="{E0111E2E-C6E3-4D18-8D8A-42A810131BCD}"/>
              </a:ext>
            </a:extLst>
          </p:cNvPr>
          <p:cNvSpPr txBox="1"/>
          <p:nvPr/>
        </p:nvSpPr>
        <p:spPr>
          <a:xfrm rot="1120362">
            <a:off x="7280082" y="3285067"/>
            <a:ext cx="2246964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MULTIMEDIA PROJECT!</a:t>
            </a:r>
            <a:endParaRPr lang="cs-CZ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="" xmlns:a16="http://schemas.microsoft.com/office/drawing/2014/main" id="{123E5A6A-1536-4E6C-BCED-55E4496EF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1006" y="5947449"/>
            <a:ext cx="788276" cy="5831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TextBox 17">
            <a:extLst>
              <a:ext uri="{FF2B5EF4-FFF2-40B4-BE49-F238E27FC236}">
                <a16:creationId xmlns="" xmlns:a16="http://schemas.microsoft.com/office/drawing/2014/main" id="{C4378E50-CF9B-4941-8785-34A5F0227997}"/>
              </a:ext>
            </a:extLst>
          </p:cNvPr>
          <p:cNvSpPr txBox="1"/>
          <p:nvPr/>
        </p:nvSpPr>
        <p:spPr>
          <a:xfrm>
            <a:off x="5961218" y="472497"/>
            <a:ext cx="272703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10"/>
              </a:rPr>
              <a:t>https://www.databook.cz/zaggabirozzi-zeme-antikrista-3550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="" xmlns:a16="http://schemas.microsoft.com/office/drawing/2014/main" id="{FC22E980-ADB0-4AC2-BB88-CC5F0EE9F92B}"/>
              </a:ext>
            </a:extLst>
          </p:cNvPr>
          <p:cNvSpPr/>
          <p:nvPr/>
        </p:nvSpPr>
        <p:spPr>
          <a:xfrm>
            <a:off x="8704720" y="3678649"/>
            <a:ext cx="1666731" cy="27084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 pitchFamily="34"/>
              </a:rPr>
              <a:t>Pryč odsud?, Vrtalo mi hlavou. Ze</a:t>
            </a:r>
            <a:br>
              <a:rPr lang="cs-CZ" sz="800" dirty="0">
                <a:solidFill>
                  <a:srgbClr val="000000"/>
                </a:solidFill>
                <a:latin typeface="Calibri" pitchFamily="34"/>
              </a:rPr>
            </a:br>
            <a:r>
              <a:rPr lang="cs-CZ" sz="800" dirty="0">
                <a:solidFill>
                  <a:srgbClr val="000000"/>
                </a:solidFill>
                <a:latin typeface="Calibri" pitchFamily="34"/>
              </a:rPr>
              <a:t>země, kde jsem si vedl tak náramně, že jsem naráz ukořistil tři řízky? Proč? Stál jsem za zavřenými</a:t>
            </a:r>
            <a:br>
              <a:rPr lang="cs-CZ" sz="800" dirty="0">
                <a:solidFill>
                  <a:srgbClr val="000000"/>
                </a:solidFill>
                <a:latin typeface="Calibri" pitchFamily="34"/>
              </a:rPr>
            </a:br>
            <a:r>
              <a:rPr lang="cs-CZ" sz="800" dirty="0">
                <a:solidFill>
                  <a:srgbClr val="000000"/>
                </a:solidFill>
                <a:latin typeface="Calibri" pitchFamily="34"/>
              </a:rPr>
              <a:t>dveřmi, hltal každé slovo a v duchu přemítal nad tím, co jsem věděl jen já. Celá má mysl byla ohromená tou neuvěřitelně silnou odezvou obyčejného kusu podepsaného papíru zvaného zvací dopis, kterým se pět lidí rozhodlo v pravý čas změnit chod dějin ve svůj vlastní osobní prospěch a musel jsem s uznáním potvrdit svůj úžas i obdiv zároveň. Obdiv, který se proměnil v poučení, jak směšně jednoduché je ovlivnit kola osudu a jak je názor té masy, co se nazývá národem zbytečný.</a:t>
            </a:r>
            <a:r>
              <a:rPr lang="cs-CZ" sz="8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dirty="0">
                <a:solidFill>
                  <a:srgbClr val="000000"/>
                </a:solidFill>
                <a:latin typeface="Calibri"/>
              </a:rPr>
              <a:t/>
            </a:r>
            <a:br>
              <a:rPr lang="cs-CZ" dirty="0">
                <a:solidFill>
                  <a:srgbClr val="000000"/>
                </a:solidFill>
                <a:latin typeface="Calibri"/>
              </a:rPr>
            </a:b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="" xmlns:a16="http://schemas.microsoft.com/office/drawing/2014/main" id="{E337C1F9-A78A-46B4-8687-04FBD7BDBA57}"/>
              </a:ext>
            </a:extLst>
          </p:cNvPr>
          <p:cNvSpPr txBox="1"/>
          <p:nvPr/>
        </p:nvSpPr>
        <p:spPr>
          <a:xfrm>
            <a:off x="2521115" y="6644954"/>
            <a:ext cx="5163540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hlinkClick r:id="rId11"/>
              </a:rPr>
              <a:t>https://</a:t>
            </a:r>
            <a:r>
              <a:rPr lang="cs-CZ" sz="900" b="1" kern="0" dirty="0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  <a:hlinkClick r:id="rId11"/>
              </a:rPr>
              <a:t>www.hlavnespravy.sk/prazska-jar-vltava-666-da-sa-hovorit-chybe-moskvy/1497808</a:t>
            </a:r>
            <a:r>
              <a:rPr lang="cs-CZ" sz="9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hlinkClick r:id="rId11"/>
              </a:rPr>
              <a:t>#</a:t>
            </a:r>
            <a:endParaRPr lang="cs-CZ" sz="9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664AFD56-CB2B-487C-AF55-8C7AEC29A89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21125057">
            <a:off x="9551097" y="1135192"/>
            <a:ext cx="761914" cy="3475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Picture 4">
            <a:extLst>
              <a:ext uri="{FF2B5EF4-FFF2-40B4-BE49-F238E27FC236}">
                <a16:creationId xmlns="" xmlns:a16="http://schemas.microsoft.com/office/drawing/2014/main" id="{13CD5B8E-FF10-4CDD-B859-12FA2F454CF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961217" y="5455073"/>
            <a:ext cx="913714" cy="9320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9785E210-4C3F-4175-87E2-0519B2BD893E}"/>
              </a:ext>
            </a:extLst>
          </p:cNvPr>
          <p:cNvSpPr txBox="1"/>
          <p:nvPr/>
        </p:nvSpPr>
        <p:spPr>
          <a:xfrm>
            <a:off x="6077254" y="5649374"/>
            <a:ext cx="389854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FFFF00"/>
                </a:solidFill>
                <a:latin typeface="Calibri"/>
              </a:rPr>
              <a:t>1938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="" xmlns:a16="http://schemas.microsoft.com/office/drawing/2014/main" id="{0DF6ED80-76A7-4D29-B508-76DADA2696B9}"/>
              </a:ext>
            </a:extLst>
          </p:cNvPr>
          <p:cNvSpPr txBox="1"/>
          <p:nvPr/>
        </p:nvSpPr>
        <p:spPr>
          <a:xfrm>
            <a:off x="6384749" y="5692552"/>
            <a:ext cx="389854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FFFF00"/>
                </a:solidFill>
                <a:latin typeface="Calibri"/>
              </a:rPr>
              <a:t>1968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880957BD-7E7E-4D6A-AE38-39745377783C}"/>
              </a:ext>
            </a:extLst>
          </p:cNvPr>
          <p:cNvSpPr txBox="1"/>
          <p:nvPr/>
        </p:nvSpPr>
        <p:spPr>
          <a:xfrm>
            <a:off x="6221885" y="5876694"/>
            <a:ext cx="357786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dirty="0">
                <a:solidFill>
                  <a:srgbClr val="FFFF00"/>
                </a:solidFill>
                <a:latin typeface="Calibri"/>
              </a:rPr>
              <a:t>666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004A2C-BCA2-4E96-9052-BE10C73D4C87}"/>
              </a:ext>
            </a:extLst>
          </p:cNvPr>
          <p:cNvSpPr txBox="1"/>
          <p:nvPr/>
        </p:nvSpPr>
        <p:spPr>
          <a:xfrm rot="5616182">
            <a:off x="9080780" y="5201758"/>
            <a:ext cx="248016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  <a:hlinkClick r:id="rId14"/>
              </a:rPr>
              <a:t>https://www.youtube.com/watch?v=vuowp1VhutQ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  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1DB2989-2EDF-4DD5-AB1C-F7B7A73232EC}"/>
              </a:ext>
            </a:extLst>
          </p:cNvPr>
          <p:cNvSpPr txBox="1"/>
          <p:nvPr/>
        </p:nvSpPr>
        <p:spPr>
          <a:xfrm>
            <a:off x="6057860" y="3494353"/>
            <a:ext cx="2044150" cy="133882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dirty="0">
                <a:solidFill>
                  <a:srgbClr val="FFFF00"/>
                </a:solidFill>
                <a:latin typeface="Calibri"/>
              </a:rPr>
              <a:t>Tanky v ulicích města,</a:t>
            </a:r>
            <a:br>
              <a:rPr lang="cs-CZ" sz="900" b="1" dirty="0">
                <a:solidFill>
                  <a:srgbClr val="FFFF00"/>
                </a:solidFill>
                <a:latin typeface="Calibri"/>
              </a:rPr>
            </a:br>
            <a:r>
              <a:rPr lang="cs-CZ" sz="900" b="1" dirty="0">
                <a:solidFill>
                  <a:srgbClr val="FFFF00"/>
                </a:solidFill>
                <a:latin typeface="Calibri"/>
              </a:rPr>
              <a:t>v noci vidíš jejich siluety,</a:t>
            </a:r>
            <a:br>
              <a:rPr lang="cs-CZ" sz="900" b="1" dirty="0">
                <a:solidFill>
                  <a:srgbClr val="FFFF00"/>
                </a:solidFill>
                <a:latin typeface="Calibri"/>
              </a:rPr>
            </a:br>
            <a:r>
              <a:rPr lang="cs-CZ" sz="900" b="1" dirty="0">
                <a:solidFill>
                  <a:srgbClr val="FFFF00"/>
                </a:solidFill>
                <a:latin typeface="Calibri"/>
              </a:rPr>
              <a:t>cítíš, že nejsou z těsta</a:t>
            </a:r>
            <a:br>
              <a:rPr lang="cs-CZ" sz="900" b="1" dirty="0">
                <a:solidFill>
                  <a:srgbClr val="FFFF00"/>
                </a:solidFill>
                <a:latin typeface="Calibri"/>
              </a:rPr>
            </a:br>
            <a:r>
              <a:rPr lang="cs-CZ" sz="900" b="1" dirty="0">
                <a:solidFill>
                  <a:srgbClr val="FFFF00"/>
                </a:solidFill>
                <a:latin typeface="Calibri"/>
              </a:rPr>
              <a:t>a díváš se na ně z okna krytu u svý tety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dirty="0">
                <a:solidFill>
                  <a:srgbClr val="FFFF00"/>
                </a:solidFill>
                <a:latin typeface="Calibri"/>
              </a:rPr>
              <a:t>…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dirty="0">
                <a:solidFill>
                  <a:srgbClr val="FFFF00"/>
                </a:solidFill>
                <a:latin typeface="Calibri"/>
              </a:rPr>
              <a:t>A kdo nám je sem poslal</a:t>
            </a:r>
            <a:br>
              <a:rPr lang="cs-CZ" sz="900" b="1" dirty="0">
                <a:solidFill>
                  <a:srgbClr val="FFFF00"/>
                </a:solidFill>
                <a:latin typeface="Calibri"/>
              </a:rPr>
            </a:br>
            <a:r>
              <a:rPr lang="cs-CZ" sz="900" b="1" dirty="0">
                <a:solidFill>
                  <a:srgbClr val="FFFF00"/>
                </a:solidFill>
                <a:latin typeface="Calibri"/>
              </a:rPr>
              <a:t>a na čí rozkaz střílí?</a:t>
            </a:r>
            <a:br>
              <a:rPr lang="cs-CZ" sz="900" b="1" dirty="0">
                <a:solidFill>
                  <a:srgbClr val="FFFF00"/>
                </a:solidFill>
                <a:latin typeface="Calibri"/>
              </a:rPr>
            </a:br>
            <a:r>
              <a:rPr lang="cs-CZ" sz="900" b="1" dirty="0">
                <a:solidFill>
                  <a:srgbClr val="FFFF00"/>
                </a:solidFill>
                <a:latin typeface="Calibri"/>
              </a:rPr>
              <a:t>A kdo je obsluhuje</a:t>
            </a:r>
            <a:br>
              <a:rPr lang="cs-CZ" sz="900" b="1" dirty="0">
                <a:solidFill>
                  <a:srgbClr val="FFFF00"/>
                </a:solidFill>
                <a:latin typeface="Calibri"/>
              </a:rPr>
            </a:br>
            <a:r>
              <a:rPr lang="cs-CZ" sz="900" b="1" dirty="0">
                <a:solidFill>
                  <a:srgbClr val="FFFF00"/>
                </a:solidFill>
                <a:latin typeface="Calibri"/>
              </a:rPr>
              <a:t>a kdo z nás dvou se mýlí? 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="" xmlns:a16="http://schemas.microsoft.com/office/drawing/2014/main" id="{D6DEAE00-98A7-4AAD-B826-87F2E1FAFC21}"/>
              </a:ext>
            </a:extLst>
          </p:cNvPr>
          <p:cNvSpPr txBox="1"/>
          <p:nvPr/>
        </p:nvSpPr>
        <p:spPr>
          <a:xfrm>
            <a:off x="9399352" y="6145381"/>
            <a:ext cx="891594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FFFF00"/>
                </a:solidFill>
                <a:latin typeface="Calibri"/>
              </a:rPr>
              <a:t>To svět se posral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="" xmlns:a16="http://schemas.microsoft.com/office/drawing/2014/main" id="{2C11023F-2937-4507-B477-F771D5BBF02E}"/>
              </a:ext>
            </a:extLst>
          </p:cNvPr>
          <p:cNvSpPr txBox="1"/>
          <p:nvPr/>
        </p:nvSpPr>
        <p:spPr>
          <a:xfrm>
            <a:off x="8333876" y="6564231"/>
            <a:ext cx="2265361" cy="35394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15"/>
              </a:rPr>
              <a:t>https://www.youtube.com/watch?v=48Ykkzzj7GE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9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4DE3984-2804-4162-9BA8-BFE32BABFCCB}"/>
              </a:ext>
            </a:extLst>
          </p:cNvPr>
          <p:cNvSpPr txBox="1"/>
          <p:nvPr/>
        </p:nvSpPr>
        <p:spPr>
          <a:xfrm>
            <a:off x="7105442" y="5702199"/>
            <a:ext cx="1718194" cy="7848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dirty="0">
                <a:solidFill>
                  <a:srgbClr val="FFFF00"/>
                </a:solidFill>
                <a:latin typeface="Calibri"/>
              </a:rPr>
              <a:t>Otevřeli jsme svoje srdce a čekali s důvěrou </a:t>
            </a:r>
            <a:br>
              <a:rPr lang="cs-CZ" sz="900" b="1" dirty="0">
                <a:solidFill>
                  <a:srgbClr val="FFFF00"/>
                </a:solidFill>
                <a:latin typeface="Calibri"/>
              </a:rPr>
            </a:br>
            <a:r>
              <a:rPr lang="cs-CZ" sz="900" b="1" dirty="0">
                <a:solidFill>
                  <a:srgbClr val="FFFF00"/>
                </a:solidFill>
                <a:latin typeface="Calibri"/>
              </a:rPr>
              <a:t>A někdo nám, někdo nám, někdo </a:t>
            </a:r>
            <a:r>
              <a:rPr lang="cs-CZ" sz="900" b="1" dirty="0">
                <a:solidFill>
                  <a:srgbClr val="C00000"/>
                </a:solidFill>
                <a:latin typeface="Calibri"/>
              </a:rPr>
              <a:t>nám</a:t>
            </a:r>
            <a:r>
              <a:rPr lang="cs-CZ" sz="900" b="1" dirty="0">
                <a:solidFill>
                  <a:srgbClr val="FFFF00"/>
                </a:solidFill>
                <a:latin typeface="Calibri"/>
              </a:rPr>
              <a:t>, </a:t>
            </a:r>
            <a:r>
              <a:rPr lang="cs-CZ" sz="900" b="1" dirty="0">
                <a:solidFill>
                  <a:srgbClr val="FF0000"/>
                </a:solidFill>
                <a:latin typeface="Calibri"/>
              </a:rPr>
              <a:t>někdo do něj nachcal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D03CEB1-4742-4AEC-85F3-91216418CBF5}"/>
              </a:ext>
            </a:extLst>
          </p:cNvPr>
          <p:cNvSpPr txBox="1"/>
          <p:nvPr/>
        </p:nvSpPr>
        <p:spPr>
          <a:xfrm>
            <a:off x="6319150" y="2796976"/>
            <a:ext cx="1136370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FFFF00"/>
                </a:solidFill>
                <a:latin typeface="Calibri"/>
              </a:rPr>
              <a:t>Brutální soulad politickejch stran, v ulicích teror, šílenej kravál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04AA381-D449-4B2F-B034-574F2842EB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8925" y="1232374"/>
            <a:ext cx="180008" cy="6941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F2FE324-23E7-4374-B138-EFB639EFD481}"/>
              </a:ext>
            </a:extLst>
          </p:cNvPr>
          <p:cNvSpPr txBox="1"/>
          <p:nvPr/>
        </p:nvSpPr>
        <p:spPr>
          <a:xfrm>
            <a:off x="1591125" y="-64262"/>
            <a:ext cx="7892368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  <a:hlinkClick r:id="rId17"/>
              </a:rPr>
              <a:t>https://www.youtube.com/watch?v=oqOgVAYA2zE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                  </a:t>
            </a:r>
            <a:r>
              <a:rPr lang="cs-CZ" sz="800" b="1" dirty="0">
                <a:solidFill>
                  <a:srgbClr val="000000"/>
                </a:solidFill>
                <a:latin typeface="Calibri"/>
                <a:hlinkClick r:id="rId18"/>
              </a:rPr>
              <a:t>https://www.youtube.com/watch?v=Vj5E1RBkO3k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   </a:t>
            </a:r>
            <a:r>
              <a:rPr lang="cs-CZ" sz="800" b="1" dirty="0">
                <a:solidFill>
                  <a:srgbClr val="000000"/>
                </a:solidFill>
                <a:latin typeface="Calibri"/>
                <a:hlinkClick r:id="rId19"/>
              </a:rPr>
              <a:t>https://www.youtube.com/watch?v=bZJmWuvMrJY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  a Havran!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C2B7F90-907A-4DDD-97B7-C22006493848}"/>
              </a:ext>
            </a:extLst>
          </p:cNvPr>
          <p:cNvSpPr txBox="1"/>
          <p:nvPr/>
        </p:nvSpPr>
        <p:spPr>
          <a:xfrm>
            <a:off x="8437330" y="1484263"/>
            <a:ext cx="2201500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FF0000"/>
                </a:solidFill>
                <a:latin typeface="Calibri"/>
              </a:rPr>
              <a:t>Hej rudý!dobře jsi slyšel!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FF0000"/>
                </a:solidFill>
                <a:latin typeface="Calibri"/>
              </a:rPr>
              <a:t>Tak už táááhni! Odkud jsi přišel!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FF0000"/>
                </a:solidFill>
                <a:latin typeface="Calibri"/>
              </a:rPr>
              <a:t>Mrdáme tě s náma to máš zbytečný!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FF0000"/>
                </a:solidFill>
                <a:latin typeface="Calibri"/>
              </a:rPr>
              <a:t>Padej vodsaď  dokavaď jsme netečný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8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003682B-A243-43F7-A360-2ABB4D8BE2AD}"/>
              </a:ext>
            </a:extLst>
          </p:cNvPr>
          <p:cNvSpPr txBox="1"/>
          <p:nvPr/>
        </p:nvSpPr>
        <p:spPr>
          <a:xfrm>
            <a:off x="5618675" y="383545"/>
            <a:ext cx="184727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8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="" xmlns:a16="http://schemas.microsoft.com/office/drawing/2014/main" id="{0705EE6D-741A-4907-AAB9-F23B704A78A2}"/>
              </a:ext>
            </a:extLst>
          </p:cNvPr>
          <p:cNvSpPr txBox="1"/>
          <p:nvPr/>
        </p:nvSpPr>
        <p:spPr>
          <a:xfrm rot="5189829">
            <a:off x="9366794" y="973411"/>
            <a:ext cx="228781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kern="0" dirty="0">
                <a:solidFill>
                  <a:srgbClr val="000000"/>
                </a:solidFill>
                <a:latin typeface="Calibri"/>
                <a:hlinkClick r:id="rId20"/>
              </a:rPr>
              <a:t>https://www.youtube.com/watch?v=ch7ssdx152o</a:t>
            </a:r>
            <a:endParaRPr lang="cs-CZ" sz="800" kern="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TextBox 36">
            <a:extLst>
              <a:ext uri="{FF2B5EF4-FFF2-40B4-BE49-F238E27FC236}">
                <a16:creationId xmlns="" xmlns:a16="http://schemas.microsoft.com/office/drawing/2014/main" id="{83656AFE-1F4B-4FB2-98F5-3293D1BA0002}"/>
              </a:ext>
            </a:extLst>
          </p:cNvPr>
          <p:cNvSpPr txBox="1"/>
          <p:nvPr/>
        </p:nvSpPr>
        <p:spPr>
          <a:xfrm rot="5203992">
            <a:off x="9414777" y="3664158"/>
            <a:ext cx="2307040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21"/>
              </a:rPr>
              <a:t>https://www.youtube.com/watch?v=FF3R06So_bk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TextBox 37">
            <a:extLst>
              <a:ext uri="{FF2B5EF4-FFF2-40B4-BE49-F238E27FC236}">
                <a16:creationId xmlns="" xmlns:a16="http://schemas.microsoft.com/office/drawing/2014/main" id="{55EE26D5-8FCE-44DB-83F6-A770DF73274F}"/>
              </a:ext>
            </a:extLst>
          </p:cNvPr>
          <p:cNvSpPr txBox="1"/>
          <p:nvPr/>
        </p:nvSpPr>
        <p:spPr>
          <a:xfrm rot="5400013">
            <a:off x="-914174" y="2116755"/>
            <a:ext cx="4801313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  <a:hlinkClick r:id="rId22"/>
              </a:rPr>
              <a:t>https://www.youtube.com/watch?v=3iY3-FsnRxo&amp;list=PL60qEVOAuVaYmJSGQmClv1qRv9jGhK64J&amp;index=3</a:t>
            </a:r>
            <a:endParaRPr lang="cs-CZ" sz="800" b="1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TextBox 40">
            <a:extLst>
              <a:ext uri="{FF2B5EF4-FFF2-40B4-BE49-F238E27FC236}">
                <a16:creationId xmlns="" xmlns:a16="http://schemas.microsoft.com/office/drawing/2014/main" id="{FF975F7D-5EC0-4449-A257-03B0B1DE88F4}"/>
              </a:ext>
            </a:extLst>
          </p:cNvPr>
          <p:cNvSpPr txBox="1"/>
          <p:nvPr/>
        </p:nvSpPr>
        <p:spPr>
          <a:xfrm>
            <a:off x="12743812" y="5947450"/>
            <a:ext cx="4572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TextBox 42">
            <a:extLst>
              <a:ext uri="{FF2B5EF4-FFF2-40B4-BE49-F238E27FC236}">
                <a16:creationId xmlns="" xmlns:a16="http://schemas.microsoft.com/office/drawing/2014/main" id="{491AA0CF-4E76-4EDE-A1BA-6956F10509D3}"/>
              </a:ext>
            </a:extLst>
          </p:cNvPr>
          <p:cNvSpPr txBox="1"/>
          <p:nvPr/>
        </p:nvSpPr>
        <p:spPr>
          <a:xfrm>
            <a:off x="8174828" y="35488"/>
            <a:ext cx="2367957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  <a:hlinkClick r:id="rId23"/>
              </a:rPr>
              <a:t>https://www.youtube.com/watch?v=EewpLcIXHZo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TextBox 44">
            <a:extLst>
              <a:ext uri="{FF2B5EF4-FFF2-40B4-BE49-F238E27FC236}">
                <a16:creationId xmlns="" xmlns:a16="http://schemas.microsoft.com/office/drawing/2014/main" id="{89567051-E496-4ACB-B000-9867280B4C0D}"/>
              </a:ext>
            </a:extLst>
          </p:cNvPr>
          <p:cNvSpPr txBox="1"/>
          <p:nvPr/>
        </p:nvSpPr>
        <p:spPr>
          <a:xfrm rot="20047427">
            <a:off x="1692198" y="1322661"/>
            <a:ext cx="2356737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24"/>
              </a:rPr>
              <a:t>https://www.youtube.com/watch?v=WYAo-gkqQeE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TextBox 45">
            <a:extLst>
              <a:ext uri="{FF2B5EF4-FFF2-40B4-BE49-F238E27FC236}">
                <a16:creationId xmlns="" xmlns:a16="http://schemas.microsoft.com/office/drawing/2014/main" id="{F05598C1-0AC8-45EE-ABBF-EC23A8B9C4BF}"/>
              </a:ext>
            </a:extLst>
          </p:cNvPr>
          <p:cNvSpPr txBox="1"/>
          <p:nvPr/>
        </p:nvSpPr>
        <p:spPr>
          <a:xfrm rot="20055402">
            <a:off x="6220178" y="1092185"/>
            <a:ext cx="2343908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25"/>
              </a:rPr>
              <a:t>https://www.youtube.com/watch?v=uq4BweS1edg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TextBox 42">
            <a:extLst>
              <a:ext uri="{FF2B5EF4-FFF2-40B4-BE49-F238E27FC236}">
                <a16:creationId xmlns="" xmlns:a16="http://schemas.microsoft.com/office/drawing/2014/main" id="{189A0816-66EC-4A31-B645-F2F2A66C3448}"/>
              </a:ext>
            </a:extLst>
          </p:cNvPr>
          <p:cNvSpPr txBox="1"/>
          <p:nvPr/>
        </p:nvSpPr>
        <p:spPr>
          <a:xfrm>
            <a:off x="7152936" y="2091836"/>
            <a:ext cx="2345518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  <a:hlinkClick r:id="rId26"/>
              </a:rPr>
              <a:t>https://www.youtube.com/watch?v=neREDbH5-ic</a:t>
            </a:r>
            <a:endParaRPr lang="cs-CZ" sz="800" b="1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TextBox 43">
            <a:extLst>
              <a:ext uri="{FF2B5EF4-FFF2-40B4-BE49-F238E27FC236}">
                <a16:creationId xmlns="" xmlns:a16="http://schemas.microsoft.com/office/drawing/2014/main" id="{C3EEF362-C0D0-471E-8A7D-09B8F67B01D3}"/>
              </a:ext>
            </a:extLst>
          </p:cNvPr>
          <p:cNvSpPr txBox="1"/>
          <p:nvPr/>
        </p:nvSpPr>
        <p:spPr>
          <a:xfrm rot="21273190">
            <a:off x="4402176" y="1833957"/>
            <a:ext cx="3757763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27"/>
              </a:rPr>
              <a:t>https://www.youtube.com/watch?v=6hODsGA113A&amp;list=RDW-dr1RGiFCQ&amp;index=24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TextBox 45">
            <a:extLst>
              <a:ext uri="{FF2B5EF4-FFF2-40B4-BE49-F238E27FC236}">
                <a16:creationId xmlns="" xmlns:a16="http://schemas.microsoft.com/office/drawing/2014/main" id="{4EB999DF-8454-486A-8C97-E8FB4ABF4686}"/>
              </a:ext>
            </a:extLst>
          </p:cNvPr>
          <p:cNvSpPr txBox="1"/>
          <p:nvPr/>
        </p:nvSpPr>
        <p:spPr>
          <a:xfrm rot="16972878">
            <a:off x="8282848" y="5131765"/>
            <a:ext cx="2332689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28"/>
              </a:rPr>
              <a:t>https://www.youtube.com/watch?v=qhc3Q15VDfo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TextBox 46">
            <a:extLst>
              <a:ext uri="{FF2B5EF4-FFF2-40B4-BE49-F238E27FC236}">
                <a16:creationId xmlns="" xmlns:a16="http://schemas.microsoft.com/office/drawing/2014/main" id="{B0B40E0B-6B4A-41E2-BD53-519F35BEBA4B}"/>
              </a:ext>
            </a:extLst>
          </p:cNvPr>
          <p:cNvSpPr txBox="1"/>
          <p:nvPr/>
        </p:nvSpPr>
        <p:spPr>
          <a:xfrm rot="20186690">
            <a:off x="3364151" y="5699501"/>
            <a:ext cx="2323069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kern="0" dirty="0">
                <a:solidFill>
                  <a:srgbClr val="000000"/>
                </a:solidFill>
                <a:latin typeface="Calibri"/>
                <a:hlinkClick r:id="rId29"/>
              </a:rPr>
              <a:t>https://www.youtube.com/watch?v=wTi9VAoCk4E</a:t>
            </a:r>
            <a:endParaRPr lang="cs-CZ" sz="8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TextBox 47">
            <a:extLst>
              <a:ext uri="{FF2B5EF4-FFF2-40B4-BE49-F238E27FC236}">
                <a16:creationId xmlns="" xmlns:a16="http://schemas.microsoft.com/office/drawing/2014/main" id="{B8EAAF5D-27B8-4DE7-8FCC-08B9D022E20A}"/>
              </a:ext>
            </a:extLst>
          </p:cNvPr>
          <p:cNvSpPr txBox="1"/>
          <p:nvPr/>
        </p:nvSpPr>
        <p:spPr>
          <a:xfrm rot="21124404">
            <a:off x="1748314" y="488299"/>
            <a:ext cx="4265913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kern="0" dirty="0">
                <a:solidFill>
                  <a:srgbClr val="000000"/>
                </a:solidFill>
                <a:latin typeface="Calibri"/>
                <a:hlinkClick r:id="rId30"/>
              </a:rPr>
              <a:t>https://www.youtube.com/watch?v=jtHuRGYEfUA&amp;list=RDjtHuRGYEfUA&amp;start_radio=1#t=1m54s</a:t>
            </a:r>
            <a:endParaRPr lang="cs-CZ" sz="800" kern="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TextBox 48">
            <a:extLst>
              <a:ext uri="{FF2B5EF4-FFF2-40B4-BE49-F238E27FC236}">
                <a16:creationId xmlns="" xmlns:a16="http://schemas.microsoft.com/office/drawing/2014/main" id="{FB2674B3-6591-4627-A56C-6B3FA4A5DDEF}"/>
              </a:ext>
            </a:extLst>
          </p:cNvPr>
          <p:cNvSpPr txBox="1"/>
          <p:nvPr/>
        </p:nvSpPr>
        <p:spPr>
          <a:xfrm rot="19474904">
            <a:off x="1841591" y="4331025"/>
            <a:ext cx="3773792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31"/>
              </a:rPr>
              <a:t>https://www.youtube.com/watch?v=gMQLQ4RC4dQ&amp;list=RDjtHuRGYEfUA&amp;index=13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TextBox 49">
            <a:extLst>
              <a:ext uri="{FF2B5EF4-FFF2-40B4-BE49-F238E27FC236}">
                <a16:creationId xmlns="" xmlns:a16="http://schemas.microsoft.com/office/drawing/2014/main" id="{B57B2E60-02B3-41E6-963C-E3E6C616FAAF}"/>
              </a:ext>
            </a:extLst>
          </p:cNvPr>
          <p:cNvSpPr txBox="1"/>
          <p:nvPr/>
        </p:nvSpPr>
        <p:spPr>
          <a:xfrm rot="20415231">
            <a:off x="2774912" y="4750995"/>
            <a:ext cx="3600669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32"/>
              </a:rPr>
              <a:t>https://www.youtube.com/watch?v=Ct9ds0g8iSI&amp;list=RDjtHuRGYEfUA&amp;index=19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TextBox 50">
            <a:extLst>
              <a:ext uri="{FF2B5EF4-FFF2-40B4-BE49-F238E27FC236}">
                <a16:creationId xmlns="" xmlns:a16="http://schemas.microsoft.com/office/drawing/2014/main" id="{57B0680E-8F6C-4EFC-810F-E003D16241DC}"/>
              </a:ext>
            </a:extLst>
          </p:cNvPr>
          <p:cNvSpPr txBox="1"/>
          <p:nvPr/>
        </p:nvSpPr>
        <p:spPr>
          <a:xfrm rot="21160672">
            <a:off x="6519916" y="3966146"/>
            <a:ext cx="3627918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33"/>
              </a:rPr>
              <a:t>https://www.youtube.com/watch?v=8zGjvmfZ-zg&amp;list=RDjtHuRGYEfUA&amp;index=14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TextBox 51">
            <a:extLst>
              <a:ext uri="{FF2B5EF4-FFF2-40B4-BE49-F238E27FC236}">
                <a16:creationId xmlns="" xmlns:a16="http://schemas.microsoft.com/office/drawing/2014/main" id="{22CA5E93-4F29-4F3D-A466-D045A4801B66}"/>
              </a:ext>
            </a:extLst>
          </p:cNvPr>
          <p:cNvSpPr txBox="1"/>
          <p:nvPr/>
        </p:nvSpPr>
        <p:spPr>
          <a:xfrm>
            <a:off x="1919532" y="6644953"/>
            <a:ext cx="657554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dirty="0">
                <a:solidFill>
                  <a:srgbClr val="FF0000"/>
                </a:solidFill>
                <a:latin typeface="Calibri"/>
              </a:rPr>
              <a:t>Důležité:</a:t>
            </a:r>
          </a:p>
        </p:txBody>
      </p:sp>
      <p:sp>
        <p:nvSpPr>
          <p:cNvPr id="51" name="TextBox 52">
            <a:extLst>
              <a:ext uri="{FF2B5EF4-FFF2-40B4-BE49-F238E27FC236}">
                <a16:creationId xmlns="" xmlns:a16="http://schemas.microsoft.com/office/drawing/2014/main" id="{D9EE7988-1F12-43EA-8E60-16E0DDCA0A5A}"/>
              </a:ext>
            </a:extLst>
          </p:cNvPr>
          <p:cNvSpPr txBox="1"/>
          <p:nvPr/>
        </p:nvSpPr>
        <p:spPr>
          <a:xfrm rot="20092495">
            <a:off x="1633161" y="2083659"/>
            <a:ext cx="4054312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34"/>
              </a:rPr>
              <a:t>https://www.youtube.com/watch?v=SPD4EFuCerQ&amp;list=RDjtHuRGYEfUA&amp;index=7#t=2m54s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TextBox 53">
            <a:extLst>
              <a:ext uri="{FF2B5EF4-FFF2-40B4-BE49-F238E27FC236}">
                <a16:creationId xmlns="" xmlns:a16="http://schemas.microsoft.com/office/drawing/2014/main" id="{CBFD4A13-FEFB-416E-AF5E-5C8A6EE3CD2E}"/>
              </a:ext>
            </a:extLst>
          </p:cNvPr>
          <p:cNvSpPr txBox="1"/>
          <p:nvPr/>
        </p:nvSpPr>
        <p:spPr>
          <a:xfrm rot="19469816">
            <a:off x="1386741" y="3173488"/>
            <a:ext cx="4126449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35"/>
              </a:rPr>
              <a:t>https://www.youtube.com/watch?v=7MGsQhbzH_Q&amp;list=RDjtHuRGYEfUA&amp;index=8#t=5m40s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DD05BC6-BAE6-4FE1-9B20-D7ACAEDF2A06}"/>
              </a:ext>
            </a:extLst>
          </p:cNvPr>
          <p:cNvSpPr txBox="1"/>
          <p:nvPr/>
        </p:nvSpPr>
        <p:spPr>
          <a:xfrm rot="21150290">
            <a:off x="4377743" y="2781240"/>
            <a:ext cx="2430475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  <a:hlinkClick r:id="rId36"/>
              </a:rPr>
              <a:t>https://www.youtube.com/watch?v=IADDbWxBLQE</a:t>
            </a:r>
            <a:endParaRPr lang="cs-CZ" sz="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963ED67-1F46-4B29-98C7-67D06265B34B}"/>
              </a:ext>
            </a:extLst>
          </p:cNvPr>
          <p:cNvSpPr txBox="1"/>
          <p:nvPr/>
        </p:nvSpPr>
        <p:spPr>
          <a:xfrm>
            <a:off x="3943503" y="1011382"/>
            <a:ext cx="3155027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  <a:hlinkClick r:id="rId37"/>
              </a:rPr>
              <a:t>https://www.youtube.com/watch?v=-wTiJu8RUXg&amp;t=2301s#t=37m55s</a:t>
            </a:r>
            <a:endParaRPr lang="cs-CZ" sz="8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97419" y="593746"/>
            <a:ext cx="2416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solidFill>
                  <a:srgbClr val="FF0000"/>
                </a:solidFill>
              </a:rPr>
              <a:t>!System failure! missing option: plain text!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C14D5D3B-77A0-4FB5-8C06-BFBB478185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33222" y="782142"/>
            <a:ext cx="3096341" cy="22397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1">
            <a:extLst>
              <a:ext uri="{FF2B5EF4-FFF2-40B4-BE49-F238E27FC236}">
                <a16:creationId xmlns="" xmlns:a16="http://schemas.microsoft.com/office/drawing/2014/main" id="{4540ACD7-FB69-4214-9F0A-84734C3B94AD}"/>
              </a:ext>
            </a:extLst>
          </p:cNvPr>
          <p:cNvSpPr txBox="1"/>
          <p:nvPr/>
        </p:nvSpPr>
        <p:spPr>
          <a:xfrm>
            <a:off x="2098380" y="398853"/>
            <a:ext cx="9580260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kern="0" dirty="0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MULTIMEDIA PROJECT! </a:t>
            </a:r>
            <a:r>
              <a:rPr lang="cs-CZ" sz="1600" b="1" kern="0" dirty="0">
                <a:solidFill>
                  <a:srgbClr val="000000"/>
                </a:solidFill>
                <a:latin typeface="Arial" pitchFamily="34"/>
                <a:ea typeface="Calibri" pitchFamily="34"/>
                <a:cs typeface="Times New Roman" pitchFamily="18"/>
              </a:rPr>
              <a:t>Krvavě potlačené protisovětské povstání-Budapešť,1956</a:t>
            </a:r>
            <a:endParaRPr lang="cs-CZ" sz="1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ovéPole 2">
            <a:extLst>
              <a:ext uri="{FF2B5EF4-FFF2-40B4-BE49-F238E27FC236}">
                <a16:creationId xmlns="" xmlns:a16="http://schemas.microsoft.com/office/drawing/2014/main" id="{FB41ED28-BCE4-440E-A111-718CBA29038D}"/>
              </a:ext>
            </a:extLst>
          </p:cNvPr>
          <p:cNvSpPr txBox="1"/>
          <p:nvPr/>
        </p:nvSpPr>
        <p:spPr>
          <a:xfrm>
            <a:off x="1945456" y="3019496"/>
            <a:ext cx="3420386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dirty="0">
                <a:solidFill>
                  <a:srgbClr val="000000"/>
                </a:solidFill>
                <a:latin typeface="Calibri"/>
                <a:hlinkClick r:id="rId3"/>
              </a:rPr>
              <a:t>https://libcom.org/history/1956-the-hungarian-revolution</a:t>
            </a:r>
            <a:endParaRPr lang="cs-CZ" sz="1000" b="1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D4CB31B2-0496-4DAE-9529-505F512F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96103" y="904109"/>
            <a:ext cx="2216917" cy="20261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 descr="Budapest 1956">
            <a:extLst>
              <a:ext uri="{FF2B5EF4-FFF2-40B4-BE49-F238E27FC236}">
                <a16:creationId xmlns="" xmlns:a16="http://schemas.microsoft.com/office/drawing/2014/main" id="{4B4038CF-B5AA-4FDC-B3DF-7647AC8F73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27839" y="3785662"/>
            <a:ext cx="1440161" cy="2417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ovéPole 5">
            <a:extLst>
              <a:ext uri="{FF2B5EF4-FFF2-40B4-BE49-F238E27FC236}">
                <a16:creationId xmlns="" xmlns:a16="http://schemas.microsoft.com/office/drawing/2014/main" id="{0D3089EE-E065-4F2A-9A35-CD00E3DEEE3F}"/>
              </a:ext>
            </a:extLst>
          </p:cNvPr>
          <p:cNvSpPr txBox="1"/>
          <p:nvPr/>
        </p:nvSpPr>
        <p:spPr>
          <a:xfrm>
            <a:off x="5528194" y="3005779"/>
            <a:ext cx="2866488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dirty="0">
                <a:solidFill>
                  <a:srgbClr val="000000"/>
                </a:solidFill>
                <a:latin typeface="Calibri"/>
                <a:hlinkClick r:id="rId6"/>
              </a:rPr>
              <a:t>https://www.youtube.com/watch?v=jwoA8ITsk3s</a:t>
            </a:r>
            <a:endParaRPr lang="cs-CZ" sz="1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ovéPole 10">
            <a:extLst>
              <a:ext uri="{FF2B5EF4-FFF2-40B4-BE49-F238E27FC236}">
                <a16:creationId xmlns="" xmlns:a16="http://schemas.microsoft.com/office/drawing/2014/main" id="{00EA0D0F-BCA0-4FB2-9007-224CAD640A62}"/>
              </a:ext>
            </a:extLst>
          </p:cNvPr>
          <p:cNvSpPr txBox="1"/>
          <p:nvPr/>
        </p:nvSpPr>
        <p:spPr>
          <a:xfrm>
            <a:off x="6639566" y="6097831"/>
            <a:ext cx="2933816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dirty="0">
                <a:solidFill>
                  <a:srgbClr val="000000"/>
                </a:solidFill>
                <a:latin typeface="Calibri"/>
              </a:rPr>
              <a:t>-    Přes</a:t>
            </a:r>
            <a:r>
              <a:rPr lang="en-US" sz="9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alibri"/>
              </a:rPr>
              <a:t>2,500</a:t>
            </a:r>
            <a:r>
              <a:rPr lang="en-US" sz="9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900" dirty="0">
                <a:solidFill>
                  <a:srgbClr val="000000"/>
                </a:solidFill>
                <a:latin typeface="Calibri"/>
              </a:rPr>
              <a:t> Maďarů a </a:t>
            </a:r>
            <a:r>
              <a:rPr lang="en-US" sz="900" b="1" dirty="0">
                <a:solidFill>
                  <a:srgbClr val="000000"/>
                </a:solidFill>
                <a:latin typeface="Calibri"/>
              </a:rPr>
              <a:t>700</a:t>
            </a:r>
            <a:r>
              <a:rPr lang="en-US" sz="9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900" dirty="0">
                <a:solidFill>
                  <a:srgbClr val="000000"/>
                </a:solidFill>
                <a:latin typeface="Calibri"/>
              </a:rPr>
              <a:t> sovětských vojáků zabito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dirty="0">
                <a:solidFill>
                  <a:srgbClr val="000000"/>
                </a:solidFill>
                <a:latin typeface="Calibri"/>
              </a:rPr>
              <a:t>-    </a:t>
            </a:r>
            <a:r>
              <a:rPr lang="en-US" sz="900" b="1" dirty="0">
                <a:solidFill>
                  <a:srgbClr val="000000"/>
                </a:solidFill>
                <a:latin typeface="Calibri"/>
              </a:rPr>
              <a:t>200,000</a:t>
            </a:r>
            <a:r>
              <a:rPr lang="en-US" sz="9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900" dirty="0">
                <a:solidFill>
                  <a:srgbClr val="000000"/>
                </a:solidFill>
                <a:latin typeface="Calibri"/>
              </a:rPr>
              <a:t> Maďarů emigrovalo</a:t>
            </a:r>
          </a:p>
          <a:p>
            <a:pPr marL="171450" indent="-1714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dirty="0">
                <a:solidFill>
                  <a:srgbClr val="000000"/>
                </a:solidFill>
                <a:latin typeface="Calibri"/>
              </a:rPr>
              <a:t>Masové zatýkání, udávání a represe trvaly celé měsíce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kern="0" dirty="0">
                <a:solidFill>
                  <a:srgbClr val="FF0000"/>
                </a:solidFill>
                <a:latin typeface="Calibri"/>
              </a:rPr>
              <a:t>        BOJ  ZA SVOBODU UTOPEN V KRVI</a:t>
            </a:r>
            <a:endParaRPr lang="cs-CZ" sz="9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TextovéPole 11">
            <a:extLst>
              <a:ext uri="{FF2B5EF4-FFF2-40B4-BE49-F238E27FC236}">
                <a16:creationId xmlns="" xmlns:a16="http://schemas.microsoft.com/office/drawing/2014/main" id="{E66BA5D8-D29D-4C98-838C-34F50915EE78}"/>
              </a:ext>
            </a:extLst>
          </p:cNvPr>
          <p:cNvSpPr txBox="1"/>
          <p:nvPr/>
        </p:nvSpPr>
        <p:spPr>
          <a:xfrm>
            <a:off x="1667003" y="109504"/>
            <a:ext cx="9000996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kern="0" dirty="0">
                <a:solidFill>
                  <a:srgbClr val="000000"/>
                </a:solidFill>
                <a:ea typeface="Calibri" pitchFamily="34"/>
                <a:cs typeface="Times New Roman" pitchFamily="18"/>
              </a:rPr>
              <a:t>Multimediální styl! Ukázka prototypu dynamické e-knihy! (druhá část mé tetralogie Zaggabirozzi: CHAOS): </a:t>
            </a:r>
            <a:r>
              <a:rPr lang="cs-CZ" sz="1000" b="1" kern="0" dirty="0">
                <a:solidFill>
                  <a:srgbClr val="000000"/>
                </a:solidFill>
                <a:ea typeface="Calibri" pitchFamily="34"/>
                <a:cs typeface="Times New Roman" pitchFamily="18"/>
                <a:hlinkClick r:id="rId7"/>
              </a:rPr>
              <a:t>https://www.databook.cz/sen-jednoho-estebaka-4600</a:t>
            </a:r>
            <a:r>
              <a:rPr lang="cs-CZ" sz="1000" b="1" kern="0" dirty="0">
                <a:solidFill>
                  <a:srgbClr val="000000"/>
                </a:solidFill>
                <a:ea typeface="Calibri" pitchFamily="34"/>
                <a:cs typeface="Times New Roman" pitchFamily="18"/>
              </a:rPr>
              <a:t> </a:t>
            </a:r>
            <a:r>
              <a:rPr lang="cs-CZ" sz="900" b="1" kern="0" dirty="0">
                <a:solidFill>
                  <a:srgbClr val="000000"/>
                </a:solidFill>
                <a:latin typeface="Arial" pitchFamily="34"/>
                <a:ea typeface="Calibri" pitchFamily="34"/>
                <a:cs typeface="Times New Roman" pitchFamily="18"/>
              </a:rPr>
              <a:t>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dirty="0">
                <a:solidFill>
                  <a:srgbClr val="000000"/>
                </a:solidFill>
                <a:latin typeface="Calibri"/>
              </a:rPr>
              <a:t>                                                             </a:t>
            </a:r>
            <a:r>
              <a:rPr lang="cs-CZ" b="1" dirty="0">
                <a:solidFill>
                  <a:srgbClr val="000000"/>
                </a:solidFill>
                <a:latin typeface="Calibri"/>
              </a:rPr>
              <a:t>MASAKR!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7F4F4C15-9694-42A4-8256-B1E2A4DB12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754523" y="847676"/>
            <a:ext cx="595356" cy="22075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ovéPole 14">
            <a:extLst>
              <a:ext uri="{FF2B5EF4-FFF2-40B4-BE49-F238E27FC236}">
                <a16:creationId xmlns="" xmlns:a16="http://schemas.microsoft.com/office/drawing/2014/main" id="{6BEDB9B4-0E19-499E-9FC7-5AE4AC6FF886}"/>
              </a:ext>
            </a:extLst>
          </p:cNvPr>
          <p:cNvSpPr txBox="1"/>
          <p:nvPr/>
        </p:nvSpPr>
        <p:spPr>
          <a:xfrm rot="21296566">
            <a:off x="8609919" y="2189459"/>
            <a:ext cx="141256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>
                <a:solidFill>
                  <a:srgbClr val="FFFF00"/>
                </a:solidFill>
                <a:latin typeface="Calibri"/>
              </a:rPr>
              <a:t>„oko za oko“</a:t>
            </a:r>
            <a:endParaRPr lang="cs-CZ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5" name="TextovéPole 15">
            <a:extLst>
              <a:ext uri="{FF2B5EF4-FFF2-40B4-BE49-F238E27FC236}">
                <a16:creationId xmlns="" xmlns:a16="http://schemas.microsoft.com/office/drawing/2014/main" id="{527BC14A-196F-4C6B-A7DB-A1DA5B2A0808}"/>
              </a:ext>
            </a:extLst>
          </p:cNvPr>
          <p:cNvSpPr txBox="1"/>
          <p:nvPr/>
        </p:nvSpPr>
        <p:spPr>
          <a:xfrm>
            <a:off x="7786717" y="6638690"/>
            <a:ext cx="2904962" cy="5539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1" dirty="0">
                <a:solidFill>
                  <a:srgbClr val="000000"/>
                </a:solidFill>
                <a:latin typeface="Calibri"/>
              </a:rPr>
              <a:t>Experimentální próza – multimediální styl!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TextovéPole 16">
            <a:extLst>
              <a:ext uri="{FF2B5EF4-FFF2-40B4-BE49-F238E27FC236}">
                <a16:creationId xmlns="" xmlns:a16="http://schemas.microsoft.com/office/drawing/2014/main" id="{FF7736EB-D405-4965-A39E-73F218758622}"/>
              </a:ext>
            </a:extLst>
          </p:cNvPr>
          <p:cNvSpPr txBox="1"/>
          <p:nvPr/>
        </p:nvSpPr>
        <p:spPr>
          <a:xfrm>
            <a:off x="1915244" y="831710"/>
            <a:ext cx="310459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dirty="0">
                <a:solidFill>
                  <a:srgbClr val="FFFF00"/>
                </a:solidFill>
                <a:latin typeface="Calibri"/>
              </a:rPr>
              <a:t>Davy shromážděné kolem padlé sochy Stalina poté, co byl stržen, na podstavci zůstaly jen boty.</a:t>
            </a: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délník 17">
            <a:extLst>
              <a:ext uri="{FF2B5EF4-FFF2-40B4-BE49-F238E27FC236}">
                <a16:creationId xmlns="" xmlns:a16="http://schemas.microsoft.com/office/drawing/2014/main" id="{44D6E706-A3DA-41FD-BC0E-248A7CB7FF60}"/>
              </a:ext>
            </a:extLst>
          </p:cNvPr>
          <p:cNvSpPr/>
          <p:nvPr/>
        </p:nvSpPr>
        <p:spPr>
          <a:xfrm rot="21189377">
            <a:off x="6673216" y="1172919"/>
            <a:ext cx="1034497" cy="10618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1" dirty="0">
                <a:solidFill>
                  <a:srgbClr val="000000"/>
                </a:solidFill>
                <a:latin typeface="Calibri"/>
              </a:rPr>
              <a:t>Symbol</a:t>
            </a:r>
            <a:r>
              <a:rPr lang="cs-CZ" sz="900" b="1" dirty="0">
                <a:solidFill>
                  <a:srgbClr val="000000"/>
                </a:solidFill>
                <a:latin typeface="Calibri"/>
              </a:rPr>
              <a:t> maďarského povstání, národní vlajka s vystříženým komunistickým symbolem</a:t>
            </a:r>
          </a:p>
        </p:txBody>
      </p:sp>
      <p:sp>
        <p:nvSpPr>
          <p:cNvPr id="18" name="TextovéPole 18">
            <a:extLst>
              <a:ext uri="{FF2B5EF4-FFF2-40B4-BE49-F238E27FC236}">
                <a16:creationId xmlns="" xmlns:a16="http://schemas.microsoft.com/office/drawing/2014/main" id="{F28D2FE4-D3D4-43E3-9A17-0E365B5D9CA1}"/>
              </a:ext>
            </a:extLst>
          </p:cNvPr>
          <p:cNvSpPr txBox="1"/>
          <p:nvPr/>
        </p:nvSpPr>
        <p:spPr>
          <a:xfrm rot="21328766">
            <a:off x="8004964" y="4957766"/>
            <a:ext cx="1599194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dirty="0">
                <a:solidFill>
                  <a:srgbClr val="000000"/>
                </a:solidFill>
                <a:latin typeface="Calibri"/>
              </a:rPr>
              <a:t>Sovětské tanky zahajují ofenzívu proti vzbouřeným civilistům v Budapešti:  ↗</a:t>
            </a:r>
          </a:p>
        </p:txBody>
      </p:sp>
      <p:sp>
        <p:nvSpPr>
          <p:cNvPr id="19" name="TextovéPole 19">
            <a:extLst>
              <a:ext uri="{FF2B5EF4-FFF2-40B4-BE49-F238E27FC236}">
                <a16:creationId xmlns="" xmlns:a16="http://schemas.microsoft.com/office/drawing/2014/main" id="{2842B323-2DF5-41C1-A49D-DD18C2938E1F}"/>
              </a:ext>
            </a:extLst>
          </p:cNvPr>
          <p:cNvSpPr txBox="1"/>
          <p:nvPr/>
        </p:nvSpPr>
        <p:spPr>
          <a:xfrm>
            <a:off x="1047783" y="3315178"/>
            <a:ext cx="8856988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dirty="0">
                <a:solidFill>
                  <a:srgbClr val="FF0000"/>
                </a:solidFill>
              </a:rPr>
              <a:t>Povstání byla první vážná hrozba v teritoriu východního bloku poté, co sovětská vojska zvítězila nad nacismem v roce 1945 a okupovala východní Evropu. Navzdory porážce povstání sehrálo významnou roli v pádu Sovětského svazu desetiletí později.</a:t>
            </a:r>
            <a:endParaRPr lang="cs-CZ" sz="1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" name="TextovéPole 20">
            <a:extLst>
              <a:ext uri="{FF2B5EF4-FFF2-40B4-BE49-F238E27FC236}">
                <a16:creationId xmlns="" xmlns:a16="http://schemas.microsoft.com/office/drawing/2014/main" id="{EB377AAF-15A3-47B6-B4AC-51F96552445C}"/>
              </a:ext>
            </a:extLst>
          </p:cNvPr>
          <p:cNvSpPr txBox="1"/>
          <p:nvPr/>
        </p:nvSpPr>
        <p:spPr>
          <a:xfrm>
            <a:off x="9953222" y="886337"/>
            <a:ext cx="823298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dirty="0">
                <a:solidFill>
                  <a:srgbClr val="000000"/>
                </a:solidFill>
                <a:latin typeface="Calibri"/>
              </a:rPr>
              <a:t>Někteří členové ÁVH byli lynčování rozezleným davem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B27EF49E-E17D-4671-AEA5-F4E544C698C4}"/>
              </a:ext>
            </a:extLst>
          </p:cNvPr>
          <p:cNvSpPr txBox="1"/>
          <p:nvPr/>
        </p:nvSpPr>
        <p:spPr>
          <a:xfrm>
            <a:off x="1593951" y="3652251"/>
            <a:ext cx="5226234" cy="34470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</a:rPr>
              <a:t>BUDAPEŠŤ – 1956   </a:t>
            </a:r>
            <a:r>
              <a:rPr lang="cs-CZ" sz="800" dirty="0">
                <a:solidFill>
                  <a:srgbClr val="000000"/>
                </a:solidFill>
                <a:latin typeface="Calibri"/>
              </a:rPr>
              <a:t>Dosavadní nečinností ospalé kolony tanků rozmístěné ve skrytých palebných pozicích v blízkosti Budapešti chtivě zavětřily kořist. Přeceněná očekávání, neznalost aktuální situace v hlavním městě spolu se špatným odhadem předpokladu snadného vítězství – to vše dalo zaznít unáhlenému povelu: пoлным ходом вперёд! (plným chodem vpřed!) Povelu, který znamenal konec napohled klidného očekávaného ranního rozbřesku a rozpoutal pod vedením maršála Koněva do posledního detailu tajně připravovanou operaci Vichr. Půda se v odpověď zachvěla a vody Dunaje se na okamžik zastavily, jakoby oba živly - země společně s vodou v předtuše budoucího krveprolití zoufale toužily zabránit plynutí času. A do toho se plíživým šeptavým hlasem ozývalo shora i sdola: MA-SA-KR!, MA-SA-KR!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dirty="0">
                <a:solidFill>
                  <a:srgbClr val="000000"/>
                </a:solidFill>
                <a:latin typeface="Calibri"/>
              </a:rPr>
              <a:t>     Začala otevřená vojenská ofenzíva proti maďarskému lidovému povstání zahájená 24. října roku 1956. Země sebou hnula poprvé a věci i události se daly do pohybu a okolo druhé hodiny ranní sovětská vojska vstoupila do ulic Budapešti. Dlouhé řady tanků v bojové pohotovosti se zaklapnutými věžičkami projížděly městem a bez rozmyslu pálily do všeho, co bylo osvětlené či podezřelé. Došlo k prvním bojům a brutálním střetům mezi maďarskými povstalci a sovětskými okupanty podporovanými maďarskou tajnou policií AVH. Maďaři se proti po zuby vyzbrojeným vojákům odhodlaně bránili vším, co ulice nabízela – dlažebními kostkami i kradenými zbraněmi získanými od sympatizantů z kasáren a policejních stanic. Nejúčinnější zbraní proti sovětským tankům se ukázaly být Molotovovy koktejly. Mezitím Imre Nagy, již jako předseda vlády, vyhlásil stanné právo a zákaz vycházení. Přímočaře brutální sovětský vpád byl dočasně úspěšný, očekávání bleskového převzetí moci v Budapešti se však nenaplnilo. Sovětské vedení zaskočené urputností i hrdinstvím domácího odporu sice nasadilo všechny své prozatím k akci uvolněné síly, odpor však pokračoval a Budapešť se přes stovky civilních obětí zuřivě bránila palební přesile sovětů. Strategie zastrašení nefungovala. Těla zajatců a obětí tažená ulicemi na lanech za tanky okupantů do roztrhání dlažbou zapůsobila právě opačně - Maďaři se nesklonili, ale vzbouřili k zoufalému odporu proti ozbrojené převaze. Věrni starozákonní zásadě - oko za oko, zub za zub, zahájili protiútoky doslova z každé ulice a situace se začala měnit. Povstalci nejen že zneškodnili a ukořistili několik tanků, ale navzdory masakru civilistů, kdy střelbou do bezbranného davu oddíly AVH (obdoba StB) při zásahu proti studentské demonstraci před budovou parlamentu postřílely odhadem 200 demonstrantů, mezi nimi i ženy a děti, se odpor nepodařilo zlomit. Povstání zažehlo po celé zemi a sovětské síly se za neutuchajícího nadšení povstalců dočasně z města posléze stáhly, aby ukončily první fázi invaze porážkou..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3263E6D-4BCC-4745-9822-E0BDC1BB82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724" y="3595771"/>
            <a:ext cx="2028367" cy="134647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DAE4A89-5201-4919-8084-A0FF7B11EC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1238">
            <a:off x="6777356" y="4843368"/>
            <a:ext cx="1254456" cy="10648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4" name="TextovéPole 23">
            <a:extLst>
              <a:ext uri="{FF2B5EF4-FFF2-40B4-BE49-F238E27FC236}">
                <a16:creationId xmlns="" xmlns:a16="http://schemas.microsoft.com/office/drawing/2014/main" id="{D40D0DF5-2C47-4F2A-9F96-A182596D06D7}"/>
              </a:ext>
            </a:extLst>
          </p:cNvPr>
          <p:cNvSpPr txBox="1"/>
          <p:nvPr/>
        </p:nvSpPr>
        <p:spPr>
          <a:xfrm>
            <a:off x="2524418" y="6585920"/>
            <a:ext cx="2986713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kern="0" dirty="0">
                <a:solidFill>
                  <a:srgbClr val="FF0000"/>
                </a:solidFill>
                <a:latin typeface="Calibri"/>
                <a:hlinkClick r:id="rId11"/>
              </a:rPr>
              <a:t>https://www.youtube.com/watch?v=O6umanZrSCY</a:t>
            </a:r>
            <a:r>
              <a:rPr lang="cs-CZ" sz="1000" b="1" kern="0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B150BED6-BA16-4BFB-A9A5-E291ACD4196F}"/>
              </a:ext>
            </a:extLst>
          </p:cNvPr>
          <p:cNvSpPr/>
          <p:nvPr/>
        </p:nvSpPr>
        <p:spPr>
          <a:xfrm>
            <a:off x="1055131" y="222391"/>
            <a:ext cx="9648530" cy="11079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dirty="0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MULTIMEDIÁLNÍ PROJEKT!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dirty="0">
                <a:solidFill>
                  <a:srgbClr val="000000"/>
                </a:solidFill>
                <a:latin typeface="Arial" pitchFamily="34"/>
                <a:ea typeface="Calibri" pitchFamily="34"/>
                <a:cs typeface="Times New Roman" pitchFamily="18"/>
              </a:rPr>
              <a:t>Ukázka multimediálního stylu pro dynamickou e-knihu! Aktivní dobové linky  a historické články mají přiblížit atmosféru doby</a:t>
            </a:r>
            <a:r>
              <a:rPr lang="cs-CZ" sz="1000" b="1" kern="0" dirty="0">
                <a:solidFill>
                  <a:srgbClr val="000000"/>
                </a:solidFill>
                <a:latin typeface="Arial" pitchFamily="34"/>
                <a:ea typeface="Calibri" pitchFamily="34"/>
                <a:cs typeface="Times New Roman" pitchFamily="18"/>
              </a:rPr>
              <a:t>.</a:t>
            </a:r>
            <a:endParaRPr lang="cs-CZ" sz="1100" b="1" kern="0" dirty="0">
              <a:solidFill>
                <a:srgbClr val="000000"/>
              </a:solidFill>
              <a:latin typeface="Arial" pitchFamily="34"/>
              <a:ea typeface="Calibri" pitchFamily="34"/>
              <a:cs typeface="Times New Roman" pitchFamily="18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b="1" dirty="0">
              <a:solidFill>
                <a:srgbClr val="FF0000"/>
              </a:solidFill>
              <a:latin typeface="Arial" pitchFamily="34"/>
              <a:ea typeface="Calibri" pitchFamily="34"/>
              <a:cs typeface="Times New Roman" pitchFamily="18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dirty="0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CHAOS (druhý díl tetralogie </a:t>
            </a:r>
            <a:r>
              <a:rPr lang="cs-CZ" sz="1000" b="1" dirty="0" err="1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Zaggabirozzi</a:t>
            </a:r>
            <a:r>
              <a:rPr lang="cs-CZ" sz="1000" b="1" dirty="0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) – úryvky z </a:t>
            </a:r>
            <a:r>
              <a:rPr lang="cs-CZ" sz="1000" b="1" dirty="0" err="1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Ostatnie</a:t>
            </a:r>
            <a:r>
              <a:rPr lang="cs-CZ" sz="1000" b="1" dirty="0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 pogo </a:t>
            </a:r>
            <a:r>
              <a:rPr lang="cs-CZ" sz="1000" b="1" dirty="0" err="1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dla</a:t>
            </a:r>
            <a:r>
              <a:rPr lang="cs-CZ" sz="1000" b="1" dirty="0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 </a:t>
            </a:r>
            <a:r>
              <a:rPr lang="cs-CZ" sz="1000" b="1" dirty="0" err="1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Parasola</a:t>
            </a:r>
            <a:r>
              <a:rPr lang="cs-CZ" sz="1000" b="1" dirty="0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! (Poslední Parasolovo </a:t>
            </a:r>
            <a:r>
              <a:rPr lang="cs-CZ" sz="1000" b="1" dirty="0" err="1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pogo</a:t>
            </a:r>
            <a:r>
              <a:rPr lang="cs-CZ" sz="1000" b="1" dirty="0">
                <a:solidFill>
                  <a:srgbClr val="FF0000"/>
                </a:solidFill>
                <a:latin typeface="Arial" pitchFamily="34"/>
                <a:ea typeface="Calibri" pitchFamily="34"/>
                <a:cs typeface="Times New Roman" pitchFamily="18"/>
              </a:rPr>
              <a:t>!):</a:t>
            </a:r>
            <a:endParaRPr lang="cs-CZ" sz="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kern="0" dirty="0">
                <a:solidFill>
                  <a:srgbClr val="558ED5"/>
                </a:solidFill>
                <a:latin typeface="Arial" pitchFamily="34"/>
                <a:cs typeface="Arial" pitchFamily="34"/>
              </a:rPr>
              <a:t>                                                                                                                                                                                           </a:t>
            </a:r>
            <a:r>
              <a:rPr lang="cs-CZ" sz="800" b="1" kern="0" dirty="0">
                <a:solidFill>
                  <a:srgbClr val="558ED5"/>
                </a:solidFill>
                <a:latin typeface="Arial" pitchFamily="34"/>
                <a:cs typeface="Arial" pitchFamily="34"/>
              </a:rPr>
              <a:t>       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800" b="1" u="sng" dirty="0">
                <a:solidFill>
                  <a:srgbClr val="000000"/>
                </a:solidFill>
                <a:latin typeface="Calibri"/>
                <a:hlinkClick r:id="rId2"/>
              </a:rPr>
              <a:t>https://www.youtube.com/watch?v=oe2lQkbOSNo</a:t>
            </a:r>
            <a:endParaRPr lang="cs-CZ" sz="800" b="1" dirty="0">
              <a:solidFill>
                <a:srgbClr val="00B0F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" name="Obrázek 1" descr="Parasol_1">
            <a:extLst>
              <a:ext uri="{FF2B5EF4-FFF2-40B4-BE49-F238E27FC236}">
                <a16:creationId xmlns="" xmlns:a16="http://schemas.microsoft.com/office/drawing/2014/main" id="{4AA0940D-7DCE-48C5-BDA2-D7EFCB0809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7249" y="1396725"/>
            <a:ext cx="3375022" cy="5556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C4F87F3-A8F7-4AED-8474-AE60C3F05102}"/>
              </a:ext>
            </a:extLst>
          </p:cNvPr>
          <p:cNvSpPr/>
          <p:nvPr/>
        </p:nvSpPr>
        <p:spPr>
          <a:xfrm>
            <a:off x="1488339" y="882021"/>
            <a:ext cx="223138" cy="2616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100" dirty="0">
                <a:solidFill>
                  <a:srgbClr val="000000"/>
                </a:solidFill>
                <a:latin typeface="Arial" pitchFamily="34"/>
                <a:ea typeface="Calibri" pitchFamily="34"/>
                <a:cs typeface="Times New Roman" pitchFamily="18"/>
              </a:rPr>
              <a:t> </a:t>
            </a:r>
            <a:endParaRPr lang="cs-CZ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6" name="Obrázek 2" descr="Parasol_2">
            <a:extLst>
              <a:ext uri="{FF2B5EF4-FFF2-40B4-BE49-F238E27FC236}">
                <a16:creationId xmlns="" xmlns:a16="http://schemas.microsoft.com/office/drawing/2014/main" id="{F66D8024-4D9B-46B7-AFB5-4C08543B6E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4962" y="2904347"/>
            <a:ext cx="3222629" cy="8985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6" descr="waglewski">
            <a:extLst>
              <a:ext uri="{FF2B5EF4-FFF2-40B4-BE49-F238E27FC236}">
                <a16:creationId xmlns="" xmlns:a16="http://schemas.microsoft.com/office/drawing/2014/main" id="{0943F586-6C23-4FC1-8C86-3338726621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69101" y="1396491"/>
            <a:ext cx="1012826" cy="5794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5" descr="pogo">
            <a:extLst>
              <a:ext uri="{FF2B5EF4-FFF2-40B4-BE49-F238E27FC236}">
                <a16:creationId xmlns="" xmlns:a16="http://schemas.microsoft.com/office/drawing/2014/main" id="{EAACA4E1-BA62-4FB3-97DB-9B11CB3BA9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25050" y="2210590"/>
            <a:ext cx="1508129" cy="8842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5F31AB9C-BECB-47CF-8149-CEF894077AA3}"/>
              </a:ext>
            </a:extLst>
          </p:cNvPr>
          <p:cNvSpPr/>
          <p:nvPr/>
        </p:nvSpPr>
        <p:spPr>
          <a:xfrm>
            <a:off x="1633335" y="166390"/>
            <a:ext cx="184731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="" xmlns:a16="http://schemas.microsoft.com/office/drawing/2014/main" id="{47877802-33BD-4701-B1C4-54055C0C12AF}"/>
              </a:ext>
            </a:extLst>
          </p:cNvPr>
          <p:cNvSpPr/>
          <p:nvPr/>
        </p:nvSpPr>
        <p:spPr>
          <a:xfrm>
            <a:off x="1524001" y="1750497"/>
            <a:ext cx="184731" cy="369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Obdélník 8">
            <a:extLst>
              <a:ext uri="{FF2B5EF4-FFF2-40B4-BE49-F238E27FC236}">
                <a16:creationId xmlns="" xmlns:a16="http://schemas.microsoft.com/office/drawing/2014/main" id="{27CE9D2A-EC2A-4437-AB0B-5CEB1EEB7414}"/>
              </a:ext>
            </a:extLst>
          </p:cNvPr>
          <p:cNvSpPr/>
          <p:nvPr/>
        </p:nvSpPr>
        <p:spPr>
          <a:xfrm>
            <a:off x="7416997" y="2179857"/>
            <a:ext cx="2808314" cy="2154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u="sng" dirty="0">
                <a:solidFill>
                  <a:srgbClr val="000000"/>
                </a:solidFill>
                <a:latin typeface="Calibri"/>
                <a:hlinkClick r:id="rId7"/>
              </a:rPr>
              <a:t>https://www.youtube.com/watch?v=hFtpNfxIWH4</a:t>
            </a:r>
            <a:endParaRPr lang="cs-CZ" sz="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Obdélník 9">
            <a:extLst>
              <a:ext uri="{FF2B5EF4-FFF2-40B4-BE49-F238E27FC236}">
                <a16:creationId xmlns="" xmlns:a16="http://schemas.microsoft.com/office/drawing/2014/main" id="{577175B5-A2D0-4C0C-924F-C87BD6CA69AF}"/>
              </a:ext>
            </a:extLst>
          </p:cNvPr>
          <p:cNvSpPr/>
          <p:nvPr/>
        </p:nvSpPr>
        <p:spPr>
          <a:xfrm>
            <a:off x="1847020" y="3927201"/>
            <a:ext cx="8856988" cy="55399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dirty="0">
                <a:solidFill>
                  <a:srgbClr val="000000"/>
                </a:solidFill>
                <a:latin typeface="Calibri"/>
              </a:rPr>
              <a:t>Není to </a:t>
            </a:r>
            <a:r>
              <a:rPr lang="cs-CZ" sz="1600" b="1" dirty="0" err="1">
                <a:solidFill>
                  <a:srgbClr val="000000"/>
                </a:solidFill>
                <a:latin typeface="Calibri"/>
              </a:rPr>
              <a:t>Jarocin</a:t>
            </a:r>
            <a:r>
              <a:rPr lang="cs-CZ" sz="1600" b="1" dirty="0">
                <a:solidFill>
                  <a:srgbClr val="000000"/>
                </a:solidFill>
                <a:latin typeface="Calibri"/>
              </a:rPr>
              <a:t>? </a:t>
            </a:r>
            <a:r>
              <a:rPr lang="cs-CZ" sz="800" b="1" kern="0" dirty="0">
                <a:solidFill>
                  <a:srgbClr val="000000"/>
                </a:solidFill>
                <a:latin typeface="Calibri"/>
                <a:hlinkClick r:id="rId8"/>
              </a:rPr>
              <a:t>https://www.youtube.com/watch?v=_wjhgjG4_mg&amp;list=PLm6nHFcYy7f3D5JPkb0E-6mOXWWTHRoRN&amp;index=3</a:t>
            </a:r>
            <a:endParaRPr lang="cs-CZ" sz="800" b="1" kern="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>
                <a:solidFill>
                  <a:srgbClr val="000000"/>
                </a:solidFill>
                <a:latin typeface="Calibri"/>
              </a:rPr>
              <a:t>  „</a:t>
            </a:r>
            <a:r>
              <a:rPr lang="cs-CZ" sz="1400" b="1" dirty="0" err="1">
                <a:solidFill>
                  <a:srgbClr val="000000"/>
                </a:solidFill>
                <a:latin typeface="Calibri"/>
              </a:rPr>
              <a:t>Ostatnie</a:t>
            </a:r>
            <a:r>
              <a:rPr lang="cs-CZ" sz="1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Calibri"/>
              </a:rPr>
              <a:t>pogo</a:t>
            </a:r>
            <a:r>
              <a:rPr lang="cs-CZ" sz="1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Calibri"/>
              </a:rPr>
              <a:t>dla</a:t>
            </a:r>
            <a:r>
              <a:rPr lang="cs-CZ" sz="1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1400" b="1" dirty="0" err="1">
                <a:solidFill>
                  <a:srgbClr val="000000"/>
                </a:solidFill>
                <a:latin typeface="Calibri"/>
              </a:rPr>
              <a:t>Parasola</a:t>
            </a:r>
            <a:r>
              <a:rPr lang="cs-CZ" sz="1400" b="1" dirty="0">
                <a:solidFill>
                  <a:srgbClr val="000000"/>
                </a:solidFill>
                <a:latin typeface="Calibri"/>
              </a:rPr>
              <a:t>!“</a:t>
            </a:r>
            <a:endParaRPr lang="cs-CZ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délník 10">
            <a:extLst>
              <a:ext uri="{FF2B5EF4-FFF2-40B4-BE49-F238E27FC236}">
                <a16:creationId xmlns="" xmlns:a16="http://schemas.microsoft.com/office/drawing/2014/main" id="{6B2BD6A6-8C4D-4A1D-99B3-20B9FA50DB20}"/>
              </a:ext>
            </a:extLst>
          </p:cNvPr>
          <p:cNvSpPr/>
          <p:nvPr/>
        </p:nvSpPr>
        <p:spPr>
          <a:xfrm>
            <a:off x="1077503" y="4468515"/>
            <a:ext cx="7743651" cy="60016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kern="0" dirty="0">
                <a:solidFill>
                  <a:srgbClr val="FF0000"/>
                </a:solidFill>
                <a:latin typeface="Calibri"/>
              </a:rPr>
              <a:t>Klikni a zapni zvuk na maximum!</a:t>
            </a:r>
            <a:endParaRPr lang="cs-CZ" dirty="0">
              <a:solidFill>
                <a:srgbClr val="FF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u="sng" dirty="0">
                <a:solidFill>
                  <a:srgbClr val="000000"/>
                </a:solidFill>
                <a:latin typeface="Calibri"/>
                <a:hlinkClick r:id="rId9"/>
              </a:rPr>
              <a:t>https://www.youtube.com/watch?v=oHGiWUN7vZM</a:t>
            </a:r>
            <a:r>
              <a:rPr lang="cs-CZ" sz="1000" u="sng" dirty="0">
                <a:solidFill>
                  <a:srgbClr val="000000"/>
                </a:solidFill>
                <a:latin typeface="Calibri"/>
              </a:rPr>
              <a:t> </a:t>
            </a:r>
            <a:endParaRPr lang="cs-CZ" sz="10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9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5" name="Obrázek 19" descr="C:\Users\hmarak\Desktop\RUZNE\Parasol_4.jpg">
            <a:extLst>
              <a:ext uri="{FF2B5EF4-FFF2-40B4-BE49-F238E27FC236}">
                <a16:creationId xmlns="" xmlns:a16="http://schemas.microsoft.com/office/drawing/2014/main" id="{F87BE6C2-C0CB-4C3F-8646-4D9E56135E4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207378" y="2501817"/>
            <a:ext cx="3028319" cy="13830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Obrázek 20" descr="C:\Users\hmarak\Desktop\RUZNE\Parasol_3.jpg">
            <a:extLst>
              <a:ext uri="{FF2B5EF4-FFF2-40B4-BE49-F238E27FC236}">
                <a16:creationId xmlns="" xmlns:a16="http://schemas.microsoft.com/office/drawing/2014/main" id="{D5B0EC32-3052-4651-8F27-C9C9A3211E1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218894" y="1354154"/>
            <a:ext cx="3161666" cy="6470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117099F7-CA43-432D-BD5D-D9FB4BAB8372}"/>
              </a:ext>
            </a:extLst>
          </p:cNvPr>
          <p:cNvSpPr txBox="1"/>
          <p:nvPr/>
        </p:nvSpPr>
        <p:spPr>
          <a:xfrm>
            <a:off x="5171496" y="3182753"/>
            <a:ext cx="1777685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dirty="0">
                <a:solidFill>
                  <a:srgbClr val="000000"/>
                </a:solidFill>
                <a:latin typeface="Calibri"/>
              </a:rPr>
              <a:t>„</a:t>
            </a:r>
            <a:r>
              <a:rPr lang="pl-PL" sz="900" b="1" dirty="0">
                <a:solidFill>
                  <a:srgbClr val="000000"/>
                </a:solidFill>
                <a:latin typeface="Calibri"/>
              </a:rPr>
              <a:t>Na mojej ulicy,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900" b="1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pl-PL" sz="900" b="1" dirty="0">
                <a:solidFill>
                  <a:srgbClr val="000000"/>
                </a:solidFill>
                <a:latin typeface="Calibri"/>
              </a:rPr>
              <a:t>nie mieszka już Chrystus,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900" b="1" dirty="0">
                <a:solidFill>
                  <a:srgbClr val="000000"/>
                </a:solidFill>
                <a:latin typeface="Calibri"/>
              </a:rPr>
              <a:t> a Szatan się z niej wyprowadził”</a:t>
            </a:r>
            <a:endParaRPr lang="cs-CZ" sz="9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759C8FC7-A7EF-4E58-8497-A6DEE23F80C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133094" y="4998099"/>
            <a:ext cx="650074" cy="5652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C1091ECA-17DB-4F33-B408-1FB7BB5FF17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225039" y="4290510"/>
            <a:ext cx="5143499" cy="6096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4">
            <a:extLst>
              <a:ext uri="{FF2B5EF4-FFF2-40B4-BE49-F238E27FC236}">
                <a16:creationId xmlns="" xmlns:a16="http://schemas.microsoft.com/office/drawing/2014/main" id="{01AC73EB-F615-490D-80E5-D0AEF3B35FC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3615901" y="1876376"/>
            <a:ext cx="1271985" cy="9508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TextovéPole 21">
            <a:extLst>
              <a:ext uri="{FF2B5EF4-FFF2-40B4-BE49-F238E27FC236}">
                <a16:creationId xmlns="" xmlns:a16="http://schemas.microsoft.com/office/drawing/2014/main" id="{5B049D97-FCE1-4CFB-86A7-E1149116A4E1}"/>
              </a:ext>
            </a:extLst>
          </p:cNvPr>
          <p:cNvSpPr txBox="1"/>
          <p:nvPr/>
        </p:nvSpPr>
        <p:spPr>
          <a:xfrm>
            <a:off x="4142273" y="6622901"/>
            <a:ext cx="2383986" cy="24622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dirty="0">
                <a:solidFill>
                  <a:srgbClr val="000000"/>
                </a:solidFill>
                <a:latin typeface="Calibri"/>
              </a:rPr>
              <a:t>Experimentální próza – multimediální styl!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3C28D88-7EEE-48C1-9B07-B16CE361D813}"/>
              </a:ext>
            </a:extLst>
          </p:cNvPr>
          <p:cNvSpPr txBox="1"/>
          <p:nvPr/>
        </p:nvSpPr>
        <p:spPr>
          <a:xfrm>
            <a:off x="5225039" y="5847013"/>
            <a:ext cx="6966961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  <a:hlinkClick r:id="rId15"/>
              </a:rPr>
              <a:t>https://www.youtube.com/watch?v=70TnUYJ2ON0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      </a:t>
            </a:r>
            <a:r>
              <a:rPr lang="cs-CZ" sz="800" b="1" dirty="0">
                <a:solidFill>
                  <a:srgbClr val="000000"/>
                </a:solidFill>
                <a:latin typeface="Calibri"/>
                <a:hlinkClick r:id="rId16"/>
              </a:rPr>
              <a:t>https://www.youtube.com/watch?v=Icr86wO9W_U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   </a:t>
            </a:r>
            <a:r>
              <a:rPr lang="cs-CZ" sz="800" b="1" dirty="0">
                <a:solidFill>
                  <a:srgbClr val="000000"/>
                </a:solidFill>
                <a:latin typeface="Calibri"/>
                <a:hlinkClick r:id="rId17"/>
              </a:rPr>
              <a:t>https://www.youtube.com/watch?v=8fXhtB0QjhU</a:t>
            </a:r>
            <a:endParaRPr lang="cs-CZ" sz="800" b="1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800" b="1" kern="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kern="0" dirty="0">
                <a:solidFill>
                  <a:schemeClr val="accent1"/>
                </a:solidFill>
                <a:latin typeface="Calibri"/>
                <a:hlinkClick r:id="rId1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https://www.youtube.com/watch?v=XU0y7X8Rt5Q&amp;list=PLm6nHFcYy7f3D5JPkb0E-6mOXWWTHRoRN&amp;index=6</a:t>
            </a:r>
            <a:endParaRPr lang="cs-CZ" sz="800" b="1" kern="0" dirty="0">
              <a:solidFill>
                <a:schemeClr val="accent1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8EE6713-5B90-4604-8908-B7C62B1A3A6B}"/>
              </a:ext>
            </a:extLst>
          </p:cNvPr>
          <p:cNvSpPr txBox="1"/>
          <p:nvPr/>
        </p:nvSpPr>
        <p:spPr>
          <a:xfrm>
            <a:off x="1338260" y="1135519"/>
            <a:ext cx="4961615" cy="49244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  <a:hlinkClick r:id="rId19"/>
              </a:rPr>
              <a:t>https://www.youtube.com/watch?v=UVpdgoiYGXk&amp;list=PLm6nHFcYy7f3D5JPkb0E-6mOXWWTHRoRN&amp;index=7</a:t>
            </a:r>
            <a:endParaRPr lang="cs-CZ" sz="800" b="1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113937E6-F1AB-4AF5-B7C6-78EED67E9F0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33335" y="2021849"/>
            <a:ext cx="811401" cy="7797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C814199-70F9-44E1-906E-77D110F8FF89}"/>
              </a:ext>
            </a:extLst>
          </p:cNvPr>
          <p:cNvSpPr txBox="1"/>
          <p:nvPr/>
        </p:nvSpPr>
        <p:spPr>
          <a:xfrm>
            <a:off x="5751664" y="5609993"/>
            <a:ext cx="4951997" cy="21544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  <a:hlinkClick r:id="rId21"/>
              </a:rPr>
              <a:t>https://www.youtube.com/watch?v=vQUcxVlLKN0&amp;list=PLm6nHFcYy7f3D5JPkb0E-6mOXWWTHRoRN&amp;index=8</a:t>
            </a:r>
            <a:endParaRPr lang="cs-CZ" sz="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341AC5A-314E-4699-B23F-F51B8C8131A5}"/>
              </a:ext>
            </a:extLst>
          </p:cNvPr>
          <p:cNvSpPr txBox="1"/>
          <p:nvPr/>
        </p:nvSpPr>
        <p:spPr>
          <a:xfrm rot="5400013">
            <a:off x="8563908" y="3956274"/>
            <a:ext cx="5043364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  <a:hlinkClick r:id="rId22"/>
              </a:rPr>
              <a:t>https://www.youtube.com/watch?v=WZQXkWcRIFA&amp;list=PLm6nHFcYy7f3D5JPkb0E-6mOXWWTHRoRN&amp;index=4</a:t>
            </a:r>
            <a:r>
              <a:rPr lang="cs-CZ" sz="800" b="1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EE311D4-DBB5-4E37-86B0-FB4D0A65E342}"/>
              </a:ext>
            </a:extLst>
          </p:cNvPr>
          <p:cNvSpPr txBox="1"/>
          <p:nvPr/>
        </p:nvSpPr>
        <p:spPr>
          <a:xfrm>
            <a:off x="4915509" y="2008462"/>
            <a:ext cx="3626318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800" b="1" dirty="0">
                <a:solidFill>
                  <a:srgbClr val="000000"/>
                </a:solidFill>
                <a:latin typeface="Calibri"/>
                <a:hlinkClick r:id="rId23"/>
              </a:rPr>
              <a:t>https://www.youtube.com/watch?v=yia6Y_ST7IY&amp;list=RDDqBuIaa2-_s&amp;index=6</a:t>
            </a:r>
            <a:endParaRPr lang="cs-CZ" sz="8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A1893EE-D191-4ED0-8271-9947D62D886E}"/>
              </a:ext>
            </a:extLst>
          </p:cNvPr>
          <p:cNvSpPr txBox="1"/>
          <p:nvPr/>
        </p:nvSpPr>
        <p:spPr>
          <a:xfrm>
            <a:off x="1757446" y="12144"/>
            <a:ext cx="4123245" cy="2308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900" b="1" dirty="0">
                <a:solidFill>
                  <a:srgbClr val="000000"/>
                </a:solidFill>
                <a:latin typeface="Calibri"/>
                <a:hlinkClick r:id="rId24"/>
              </a:rPr>
              <a:t>https://www.youtube.com/watch?v=NTNcxGVgn9I</a:t>
            </a:r>
            <a:r>
              <a:rPr lang="cs-CZ" sz="900" b="1" dirty="0">
                <a:solidFill>
                  <a:srgbClr val="000000"/>
                </a:solidFill>
                <a:latin typeface="Calibri"/>
              </a:rPr>
              <a:t>  (v době výjimečného stavu</a:t>
            </a:r>
            <a:r>
              <a:rPr lang="cs-CZ" sz="900" dirty="0">
                <a:solidFill>
                  <a:srgbClr val="000000"/>
                </a:solidFill>
                <a:latin typeface="Calibri"/>
              </a:rPr>
              <a:t>)</a:t>
            </a:r>
            <a:endParaRPr lang="cs-CZ" sz="9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" name="Picture 33">
            <a:extLst>
              <a:ext uri="{FF2B5EF4-FFF2-40B4-BE49-F238E27FC236}">
                <a16:creationId xmlns="" xmlns:a16="http://schemas.microsoft.com/office/drawing/2014/main" id="{850A0A22-6711-4895-B83E-EBB081875B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69991" y="1977610"/>
            <a:ext cx="770729" cy="8138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3936" y="5042957"/>
            <a:ext cx="5225039" cy="14525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08C1FA3-A800-4BF6-ABF6-385F2C1A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TRANSFORMATION – PROMĚNA</a:t>
            </a:r>
            <a:br>
              <a:rPr lang="cs-CZ" b="1" dirty="0">
                <a:solidFill>
                  <a:srgbClr val="000000"/>
                </a:solidFill>
              </a:rPr>
            </a:b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7" y="1197752"/>
            <a:ext cx="4314825" cy="4759584"/>
          </a:xfrm>
          <a:prstGeom prst="rect">
            <a:avLst/>
          </a:prstGeom>
        </p:spPr>
      </p:pic>
      <p:pic>
        <p:nvPicPr>
          <p:cNvPr id="3074" name="Picture 2" descr="Franz Kafka citáty (337 citátů) | Citáty slavných osobností">
            <a:extLst>
              <a:ext uri="{FF2B5EF4-FFF2-40B4-BE49-F238E27FC236}">
                <a16:creationId xmlns="" xmlns:a16="http://schemas.microsoft.com/office/drawing/2014/main" id="{7D10F2E7-35E5-4803-A3FF-379EF46DA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530" y="4801941"/>
            <a:ext cx="822317" cy="11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94656AED-28F5-40D2-B408-C211B47DC56F}"/>
              </a:ext>
            </a:extLst>
          </p:cNvPr>
          <p:cNvSpPr txBox="1"/>
          <p:nvPr/>
        </p:nvSpPr>
        <p:spPr>
          <a:xfrm>
            <a:off x="9604697" y="4493697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Franz Kafka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="" xmlns:a16="http://schemas.microsoft.com/office/drawing/2014/main" id="{D2304D4D-49B8-4E46-941C-CCCE30E42ED0}"/>
              </a:ext>
            </a:extLst>
          </p:cNvPr>
          <p:cNvSpPr/>
          <p:nvPr/>
        </p:nvSpPr>
        <p:spPr>
          <a:xfrm>
            <a:off x="4094084" y="2111423"/>
            <a:ext cx="40038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>
                <a:solidFill>
                  <a:srgbClr val="000000"/>
                </a:solidFill>
              </a:rPr>
              <a:t>BOOGIE:  Kámen hrozí vodě  že ji rozdrtí, voda zase jemu že ho pohltí, jak se vrátit z toho světa bez mraků? Cizí hlas mi radí: volej linku zázraků! Party  </a:t>
            </a:r>
            <a:r>
              <a:rPr lang="cs-CZ" sz="1400" b="1" dirty="0" err="1">
                <a:solidFill>
                  <a:srgbClr val="000000"/>
                </a:solidFill>
              </a:rPr>
              <a:t>you're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calling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isn´t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fucking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answering</a:t>
            </a:r>
            <a:r>
              <a:rPr lang="cs-CZ" sz="1400" b="1" dirty="0">
                <a:solidFill>
                  <a:srgbClr val="000000"/>
                </a:solidFill>
              </a:rPr>
              <a:t>, </a:t>
            </a:r>
            <a:r>
              <a:rPr lang="cs-CZ" sz="1400" b="1" dirty="0" err="1">
                <a:solidFill>
                  <a:srgbClr val="000000"/>
                </a:solidFill>
              </a:rPr>
              <a:t>try</a:t>
            </a:r>
            <a:r>
              <a:rPr lang="cs-CZ" sz="1400" b="1" dirty="0">
                <a:solidFill>
                  <a:srgbClr val="000000"/>
                </a:solidFill>
              </a:rPr>
              <a:t> to call </a:t>
            </a:r>
            <a:r>
              <a:rPr lang="cs-CZ" sz="1400" b="1" dirty="0" err="1">
                <a:solidFill>
                  <a:srgbClr val="000000"/>
                </a:solidFill>
              </a:rPr>
              <a:t>me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later</a:t>
            </a:r>
            <a:r>
              <a:rPr lang="cs-CZ" sz="1400" b="1" dirty="0">
                <a:solidFill>
                  <a:srgbClr val="000000"/>
                </a:solidFill>
              </a:rPr>
              <a:t>, OK? – </a:t>
            </a:r>
            <a:r>
              <a:rPr lang="cs-CZ" sz="1400" b="1" dirty="0" err="1">
                <a:solidFill>
                  <a:srgbClr val="000000"/>
                </a:solidFill>
              </a:rPr>
              <a:t>Yes</a:t>
            </a:r>
            <a:r>
              <a:rPr lang="cs-CZ" sz="1400" b="1" dirty="0">
                <a:solidFill>
                  <a:srgbClr val="000000"/>
                </a:solidFill>
              </a:rPr>
              <a:t>, </a:t>
            </a:r>
            <a:r>
              <a:rPr lang="cs-CZ" sz="1400" b="1" dirty="0" err="1">
                <a:solidFill>
                  <a:srgbClr val="000000"/>
                </a:solidFill>
              </a:rPr>
              <a:t>sure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thing</a:t>
            </a:r>
            <a:r>
              <a:rPr lang="cs-CZ" sz="1400" b="1" kern="0" dirty="0">
                <a:solidFill>
                  <a:srgbClr val="000000"/>
                </a:solidFill>
              </a:rPr>
              <a:t>!</a:t>
            </a:r>
            <a:r>
              <a:rPr lang="cs-CZ" sz="1400" b="1" dirty="0">
                <a:solidFill>
                  <a:srgbClr val="000000"/>
                </a:solidFill>
              </a:rPr>
              <a:t> Na břichu a hrudi s divným znamením, co hrozí že se přes noc ve hmyz proměním. Chlap s hlavou v zemi ten prý světu rozumí, nákup pro mou starou ale sehnat neumí, tvář mu chybí místo očí znamení, hledá Ďábla kde se oheň s vodou ožení! </a:t>
            </a:r>
            <a:r>
              <a:rPr lang="cs-CZ" sz="1400" b="1" dirty="0" err="1">
                <a:solidFill>
                  <a:srgbClr val="000000"/>
                </a:solidFill>
              </a:rPr>
              <a:t>Transformation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started</a:t>
            </a:r>
            <a:r>
              <a:rPr lang="cs-CZ" sz="1400" b="1" dirty="0">
                <a:solidFill>
                  <a:srgbClr val="000000"/>
                </a:solidFill>
              </a:rPr>
              <a:t> I </a:t>
            </a:r>
            <a:r>
              <a:rPr lang="cs-CZ" sz="1400" b="1" dirty="0" err="1">
                <a:solidFill>
                  <a:srgbClr val="000000"/>
                </a:solidFill>
              </a:rPr>
              <a:t>am</a:t>
            </a:r>
            <a:r>
              <a:rPr lang="cs-CZ" sz="1400" b="1" dirty="0">
                <a:solidFill>
                  <a:srgbClr val="000000"/>
                </a:solidFill>
              </a:rPr>
              <a:t> not </a:t>
            </a:r>
            <a:r>
              <a:rPr lang="cs-CZ" sz="1400" b="1" dirty="0" err="1">
                <a:solidFill>
                  <a:srgbClr val="000000"/>
                </a:solidFill>
              </a:rPr>
              <a:t>ready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yet</a:t>
            </a:r>
            <a:r>
              <a:rPr lang="cs-CZ" sz="1400" b="1" dirty="0">
                <a:solidFill>
                  <a:srgbClr val="000000"/>
                </a:solidFill>
              </a:rPr>
              <a:t>! Kde vzít ty párky než opustím tenhle svět? </a:t>
            </a:r>
            <a:r>
              <a:rPr lang="cs-CZ" sz="1400" b="1" dirty="0" err="1">
                <a:solidFill>
                  <a:srgbClr val="000000"/>
                </a:solidFill>
              </a:rPr>
              <a:t>Woa</a:t>
            </a:r>
            <a:r>
              <a:rPr lang="cs-CZ" sz="1400" b="1" dirty="0">
                <a:solidFill>
                  <a:srgbClr val="000000"/>
                </a:solidFill>
              </a:rPr>
              <a:t>, </a:t>
            </a:r>
            <a:r>
              <a:rPr lang="cs-CZ" sz="1400" b="1" dirty="0" err="1">
                <a:solidFill>
                  <a:srgbClr val="000000"/>
                </a:solidFill>
              </a:rPr>
              <a:t>Woa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Boo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b="1" dirty="0" err="1">
                <a:solidFill>
                  <a:srgbClr val="000000"/>
                </a:solidFill>
              </a:rPr>
              <a:t>Boo</a:t>
            </a:r>
            <a:r>
              <a:rPr lang="cs-CZ" sz="1400" b="1" dirty="0">
                <a:solidFill>
                  <a:srgbClr val="000000"/>
                </a:solidFill>
              </a:rPr>
              <a:t> HA! [2x]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109" y="6270348"/>
            <a:ext cx="38074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rgbClr val="000000"/>
                </a:solidFill>
                <a:hlinkClick r:id="rId4"/>
              </a:rPr>
              <a:t>https://www.youtube.com/watch?v=gMQLQ4RC4dQ&amp;list=RDjtHuRGYEfUA&amp;index=9</a:t>
            </a:r>
            <a:endParaRPr lang="cs-CZ" sz="8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864245">
            <a:off x="8275752" y="3885718"/>
            <a:ext cx="31630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solidFill>
                  <a:srgbClr val="0070C0"/>
                </a:solidFill>
                <a:hlinkClick r:id="rId5"/>
              </a:rPr>
              <a:t>https://www.youtube.com/watch?v=IL0r8tNnmMQ#t=6m22s</a:t>
            </a:r>
            <a:endParaRPr lang="cs-CZ" sz="9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33388">
            <a:off x="5936816" y="4855288"/>
            <a:ext cx="3804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Sag Auf </a:t>
            </a:r>
            <a:r>
              <a:rPr lang="en-US" sz="1600" b="1" dirty="0" err="1"/>
              <a:t>Wiedersehn</a:t>
            </a:r>
            <a:r>
              <a:rPr lang="cs-CZ" sz="1600" b="1" dirty="0"/>
              <a:t>!</a:t>
            </a:r>
            <a:r>
              <a:rPr lang="en-US" sz="1600" b="1" dirty="0"/>
              <a:t> Sag Auf </a:t>
            </a:r>
            <a:r>
              <a:rPr lang="en-US" sz="1600" b="1" dirty="0" err="1"/>
              <a:t>Wiedersehn</a:t>
            </a:r>
            <a:r>
              <a:rPr lang="cs-CZ" sz="1600" b="1" dirty="0"/>
              <a:t>!</a:t>
            </a:r>
          </a:p>
          <a:p>
            <a:r>
              <a:rPr lang="en-US" sz="1600" b="1" dirty="0"/>
              <a:t> Sag Auf </a:t>
            </a:r>
            <a:r>
              <a:rPr lang="en-US" sz="1600" b="1" dirty="0" err="1"/>
              <a:t>Wiedersehn</a:t>
            </a:r>
            <a:r>
              <a:rPr lang="en-US" sz="1600" b="1" dirty="0"/>
              <a:t>!</a:t>
            </a:r>
            <a:endParaRPr lang="cs-CZ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54131" y="3115878"/>
            <a:ext cx="2731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Zaggabirozzi</a:t>
            </a:r>
            <a:r>
              <a:rPr lang="en-US" b="1" dirty="0"/>
              <a:t>! </a:t>
            </a:r>
            <a:r>
              <a:rPr lang="en-US" b="1" dirty="0" err="1"/>
              <a:t>Zaggabirozzi</a:t>
            </a:r>
            <a:r>
              <a:rPr lang="en-US" b="1" dirty="0"/>
              <a:t>!</a:t>
            </a:r>
            <a:endParaRPr lang="cs-CZ" b="1" dirty="0"/>
          </a:p>
          <a:p>
            <a:r>
              <a:rPr lang="en-US" b="1" dirty="0" err="1"/>
              <a:t>Zaggabirozzi</a:t>
            </a:r>
            <a:r>
              <a:rPr lang="en-US" b="1" dirty="0"/>
              <a:t>!</a:t>
            </a:r>
          </a:p>
          <a:p>
            <a:endParaRPr lang="cs-C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865" y="2177885"/>
            <a:ext cx="1358599" cy="1346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0" y="3921828"/>
            <a:ext cx="1948452" cy="20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206018" cy="30913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latin typeface="+mn-lt"/>
              </a:rPr>
              <a:t>Variace na téma Oldřich Janota</a:t>
            </a:r>
            <a:br>
              <a:rPr lang="cs-CZ" sz="2800" b="1" dirty="0">
                <a:latin typeface="+mn-lt"/>
              </a:rPr>
            </a:br>
            <a:r>
              <a:rPr lang="cs-CZ" sz="1600" dirty="0">
                <a:latin typeface="+mn-lt"/>
              </a:rPr>
              <a:t>(rozhovor s břízou ve slunečním jasu)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8055" y="674256"/>
            <a:ext cx="3013363" cy="5920509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cs-CZ" dirty="0"/>
              <a:t> </a:t>
            </a:r>
          </a:p>
          <a:p>
            <a:pPr marL="457200" lvl="1" indent="0">
              <a:buNone/>
            </a:pPr>
            <a:r>
              <a:rPr lang="cs-CZ" sz="2500" dirty="0"/>
              <a:t>I JÁ JSEM TENKRÁT BYL V HOSTINCI U ANNY</a:t>
            </a:r>
          </a:p>
          <a:p>
            <a:pPr marL="457200" lvl="1" indent="0">
              <a:buNone/>
            </a:pPr>
            <a:r>
              <a:rPr lang="cs-CZ" sz="2500" dirty="0"/>
              <a:t> </a:t>
            </a:r>
          </a:p>
          <a:p>
            <a:pPr marL="457200" lvl="1" indent="0">
              <a:buNone/>
            </a:pPr>
            <a:r>
              <a:rPr lang="cs-CZ" sz="2500" dirty="0"/>
              <a:t>Dá se žít bez Boha?</a:t>
            </a:r>
          </a:p>
          <a:p>
            <a:pPr marL="457200" lvl="1" indent="0">
              <a:buNone/>
            </a:pPr>
            <a:r>
              <a:rPr lang="cs-CZ" sz="2500" dirty="0"/>
              <a:t>bez boha bez víry!</a:t>
            </a:r>
          </a:p>
          <a:p>
            <a:pPr marL="457200" lvl="1" indent="0">
              <a:buNone/>
            </a:pPr>
            <a:r>
              <a:rPr lang="cs-CZ" sz="2500" dirty="0"/>
              <a:t>přitaká mátoha</a:t>
            </a:r>
          </a:p>
          <a:p>
            <a:pPr marL="457200" lvl="1" indent="0">
              <a:buNone/>
            </a:pPr>
            <a:r>
              <a:rPr lang="cs-CZ" sz="2500" dirty="0"/>
              <a:t>od stolu s papíry</a:t>
            </a:r>
          </a:p>
          <a:p>
            <a:pPr marL="457200" lvl="1" indent="0">
              <a:buNone/>
            </a:pPr>
            <a:r>
              <a:rPr lang="cs-CZ" sz="2500" dirty="0"/>
              <a:t>já jsem však mezitím</a:t>
            </a:r>
          </a:p>
          <a:p>
            <a:pPr marL="457200" lvl="1" indent="0">
              <a:buNone/>
            </a:pPr>
            <a:r>
              <a:rPr lang="cs-CZ" sz="2500" dirty="0"/>
              <a:t>sám na leccos přišel</a:t>
            </a:r>
          </a:p>
          <a:p>
            <a:pPr marL="457200" lvl="1" indent="0">
              <a:buNone/>
            </a:pPr>
            <a:r>
              <a:rPr lang="cs-CZ" sz="2500" dirty="0"/>
              <a:t>jó-a stvrdím to i zabitím</a:t>
            </a:r>
          </a:p>
          <a:p>
            <a:pPr marL="457200" lvl="1" indent="0">
              <a:buNone/>
            </a:pPr>
            <a:r>
              <a:rPr lang="cs-CZ" sz="2500" dirty="0"/>
              <a:t>když říkám: pravdu jsem slyšel!</a:t>
            </a:r>
          </a:p>
          <a:p>
            <a:pPr marL="457200" lvl="1" indent="0">
              <a:buNone/>
            </a:pPr>
            <a:r>
              <a:rPr lang="cs-CZ" sz="2500" dirty="0"/>
              <a:t>Ten podivný nájemník</a:t>
            </a:r>
          </a:p>
          <a:p>
            <a:pPr marL="457200" lvl="1" indent="0">
              <a:buNone/>
            </a:pPr>
            <a:r>
              <a:rPr lang="cs-CZ" sz="2500" dirty="0"/>
              <a:t>z Letzlova Dómu</a:t>
            </a:r>
          </a:p>
          <a:p>
            <a:pPr marL="457200" lvl="1" indent="0">
              <a:buNone/>
            </a:pPr>
            <a:r>
              <a:rPr lang="cs-CZ" sz="2500" dirty="0"/>
              <a:t>po noční seanci</a:t>
            </a:r>
          </a:p>
          <a:p>
            <a:pPr marL="457200" lvl="1" indent="0">
              <a:buNone/>
            </a:pPr>
            <a:r>
              <a:rPr lang="cs-CZ" sz="2500" dirty="0"/>
              <a:t>procitá v barvě chrómu</a:t>
            </a:r>
          </a:p>
          <a:p>
            <a:pPr marL="457200" lvl="1" indent="0">
              <a:buNone/>
            </a:pPr>
            <a:r>
              <a:rPr lang="cs-CZ" sz="2500" dirty="0"/>
              <a:t>a s nehty ve stole</a:t>
            </a:r>
          </a:p>
          <a:p>
            <a:pPr marL="457200" lvl="1" indent="0">
              <a:buNone/>
            </a:pPr>
            <a:r>
              <a:rPr lang="cs-CZ" sz="2500" dirty="0"/>
              <a:t>dál vrtá mi hlavou</a:t>
            </a:r>
          </a:p>
          <a:p>
            <a:pPr marL="457200" lvl="1" indent="0">
              <a:buNone/>
            </a:pPr>
            <a:r>
              <a:rPr lang="cs-CZ" sz="2500" dirty="0"/>
              <a:t>řehtá se nevím proč</a:t>
            </a:r>
          </a:p>
          <a:p>
            <a:pPr marL="457200" lvl="1" indent="0">
              <a:buNone/>
            </a:pPr>
            <a:r>
              <a:rPr lang="cs-CZ" sz="2500" dirty="0"/>
              <a:t>nad hostií pravou</a:t>
            </a:r>
          </a:p>
          <a:p>
            <a:pPr marL="457200" lvl="1" indent="0">
              <a:buNone/>
            </a:pPr>
            <a:r>
              <a:rPr lang="cs-CZ" sz="2500" dirty="0"/>
              <a:t>a aby řeč nestála</a:t>
            </a:r>
          </a:p>
          <a:p>
            <a:pPr marL="457200" lvl="1" indent="0">
              <a:buNone/>
            </a:pPr>
            <a:r>
              <a:rPr lang="cs-CZ" sz="2500" dirty="0"/>
              <a:t>on řehtá se na celé kólo!</a:t>
            </a:r>
          </a:p>
          <a:p>
            <a:pPr marL="457200" lvl="1" indent="0">
              <a:buNone/>
            </a:pPr>
            <a:r>
              <a:rPr lang="cs-CZ" sz="2500" dirty="0"/>
              <a:t>A špinavý anděl z Betléma</a:t>
            </a:r>
          </a:p>
          <a:p>
            <a:pPr marL="457200" lvl="1" indent="0">
              <a:buNone/>
            </a:pPr>
            <a:r>
              <a:rPr lang="cs-CZ" sz="2500" dirty="0"/>
              <a:t>Přebírá smutné sólo:</a:t>
            </a:r>
          </a:p>
          <a:p>
            <a:pPr marL="457200" lvl="1" indent="0">
              <a:buNone/>
            </a:pPr>
            <a:r>
              <a:rPr lang="cs-CZ" sz="2500" dirty="0"/>
              <a:t>(plačtivým hlasem)</a:t>
            </a:r>
          </a:p>
          <a:p>
            <a:pPr marL="457200" lvl="1" indent="0">
              <a:buNone/>
            </a:pPr>
            <a:r>
              <a:rPr lang="cs-CZ" sz="2500" dirty="0"/>
              <a:t> 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7182" y="2446842"/>
            <a:ext cx="3786910" cy="3447627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cs-CZ" sz="2500" dirty="0"/>
              <a:t>Tak nakonec přišel jsem </a:t>
            </a:r>
          </a:p>
          <a:p>
            <a:pPr marL="457200" lvl="1" indent="0">
              <a:buNone/>
            </a:pPr>
            <a:r>
              <a:rPr lang="cs-CZ" sz="2500" dirty="0"/>
              <a:t>i já s nápadem vlastním</a:t>
            </a:r>
          </a:p>
          <a:p>
            <a:pPr marL="457200" lvl="1" indent="0">
              <a:buNone/>
            </a:pPr>
            <a:r>
              <a:rPr lang="cs-CZ" sz="2500" dirty="0"/>
              <a:t>že lépe než být takto spasený</a:t>
            </a:r>
          </a:p>
          <a:p>
            <a:pPr marL="457200" lvl="1" indent="0">
              <a:buNone/>
            </a:pPr>
            <a:r>
              <a:rPr lang="cs-CZ" sz="2500" dirty="0"/>
              <a:t>a znova jen čekat, co zase příště zmastím</a:t>
            </a:r>
          </a:p>
          <a:p>
            <a:pPr marL="457200" lvl="1" indent="0">
              <a:buNone/>
            </a:pPr>
            <a:r>
              <a:rPr lang="cs-CZ" sz="2500" dirty="0"/>
              <a:t>je snazší se odvolat</a:t>
            </a:r>
          </a:p>
          <a:p>
            <a:pPr marL="457200" lvl="1" indent="0">
              <a:buNone/>
            </a:pPr>
            <a:r>
              <a:rPr lang="cs-CZ" sz="2500" dirty="0"/>
              <a:t>na správnou víru</a:t>
            </a:r>
          </a:p>
          <a:p>
            <a:pPr marL="457200" lvl="1" indent="0">
              <a:buNone/>
            </a:pPr>
            <a:r>
              <a:rPr lang="cs-CZ" sz="2500" dirty="0"/>
              <a:t>a ve spleti otázek</a:t>
            </a:r>
          </a:p>
          <a:p>
            <a:pPr marL="457200" lvl="1" indent="0">
              <a:buNone/>
            </a:pPr>
            <a:r>
              <a:rPr lang="cs-CZ" sz="2500" dirty="0"/>
              <a:t>už jen v hospodě hlídat piva míru!</a:t>
            </a:r>
          </a:p>
          <a:p>
            <a:pPr marL="457200" lvl="1" indent="0">
              <a:buNone/>
            </a:pPr>
            <a:r>
              <a:rPr lang="cs-CZ" sz="2500" dirty="0"/>
              <a:t>Pak srdce mi pravilo:</a:t>
            </a:r>
          </a:p>
          <a:p>
            <a:pPr marL="457200" lvl="1" indent="0">
              <a:buNone/>
            </a:pPr>
            <a:r>
              <a:rPr lang="cs-CZ" sz="2500" dirty="0"/>
              <a:t>Hle – ten, co ničí nám stůl!</a:t>
            </a:r>
          </a:p>
          <a:p>
            <a:pPr marL="457200" lvl="1" indent="0">
              <a:buNone/>
            </a:pPr>
            <a:r>
              <a:rPr lang="cs-CZ" sz="2500" dirty="0"/>
              <a:t>A ze mě zatím ubylo</a:t>
            </a:r>
          </a:p>
          <a:p>
            <a:pPr marL="457200" lvl="1" indent="0">
              <a:buNone/>
            </a:pPr>
            <a:r>
              <a:rPr lang="cs-CZ" sz="2500" dirty="0"/>
              <a:t>naráz bytosti půl</a:t>
            </a:r>
          </a:p>
          <a:p>
            <a:pPr marL="457200" lvl="1" indent="0">
              <a:buNone/>
            </a:pPr>
            <a:r>
              <a:rPr lang="cs-CZ" sz="2500" dirty="0"/>
              <a:t>dá se žít bez Boha?</a:t>
            </a:r>
          </a:p>
          <a:p>
            <a:pPr marL="457200" lvl="1" indent="0">
              <a:buNone/>
            </a:pPr>
            <a:r>
              <a:rPr lang="cs-CZ" sz="2500" dirty="0"/>
              <a:t>Bez boha bez víry!</a:t>
            </a:r>
          </a:p>
          <a:p>
            <a:pPr marL="457200" lvl="1" indent="0">
              <a:buNone/>
            </a:pPr>
            <a:r>
              <a:rPr lang="cs-CZ" sz="2500" dirty="0"/>
              <a:t>Tvrdil mi mátoha</a:t>
            </a:r>
          </a:p>
          <a:p>
            <a:pPr marL="457200" lvl="1" indent="0">
              <a:buNone/>
            </a:pPr>
            <a:r>
              <a:rPr lang="cs-CZ" sz="2500" dirty="0"/>
              <a:t>od stolu s papíry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4091709" y="1283855"/>
            <a:ext cx="222599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cs-CZ" sz="1400" dirty="0"/>
              <a:t>Křídla nám zavázali</a:t>
            </a:r>
          </a:p>
          <a:p>
            <a:pPr lvl="1"/>
            <a:r>
              <a:rPr lang="cs-CZ" sz="1400" dirty="0"/>
              <a:t>přes záda mříží</a:t>
            </a:r>
          </a:p>
          <a:p>
            <a:pPr lvl="1"/>
            <a:r>
              <a:rPr lang="cs-CZ" sz="1400" dirty="0"/>
              <a:t>s krutostí sobě vlastní</a:t>
            </a:r>
          </a:p>
          <a:p>
            <a:pPr lvl="1"/>
            <a:r>
              <a:rPr lang="cs-CZ" sz="1400" dirty="0"/>
              <a:t>nás se psy kříží</a:t>
            </a:r>
          </a:p>
          <a:p>
            <a:pPr lvl="1"/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 rot="21325086">
            <a:off x="793318" y="1168439"/>
            <a:ext cx="26228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hlinkClick r:id="rId2"/>
              </a:rPr>
              <a:t>https://www.youtube.com/watch?v=p8KnAzrSasg</a:t>
            </a:r>
            <a:endParaRPr lang="cs-CZ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21181" y="6502400"/>
            <a:ext cx="52725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hlinkClick r:id="rId3"/>
              </a:rPr>
              <a:t>https://www.youtube.com/watch?v=_geT1K-qMBA&amp;list=PLKk8n3pXNYaP6G0aXa3ISsj4gCr9Xrf1m&amp;index=12</a:t>
            </a:r>
            <a:endParaRPr lang="cs-CZ" sz="900" dirty="0"/>
          </a:p>
        </p:txBody>
      </p:sp>
      <p:sp>
        <p:nvSpPr>
          <p:cNvPr id="8" name="TextBox 7"/>
          <p:cNvSpPr txBox="1"/>
          <p:nvPr/>
        </p:nvSpPr>
        <p:spPr>
          <a:xfrm rot="757657">
            <a:off x="6927663" y="5857976"/>
            <a:ext cx="52533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hlinkClick r:id="rId4"/>
              </a:rPr>
              <a:t>https://www.youtube.com/watch?v=mkRPa_LNz-A&amp;list=PLKk8n3pXNYaP6G0aXa3ISsj4gCr9Xrf1m&amp;index=45</a:t>
            </a:r>
            <a:endParaRPr lang="cs-CZ" sz="900" dirty="0"/>
          </a:p>
        </p:txBody>
      </p:sp>
      <p:sp>
        <p:nvSpPr>
          <p:cNvPr id="9" name="TextBox 8"/>
          <p:cNvSpPr txBox="1"/>
          <p:nvPr/>
        </p:nvSpPr>
        <p:spPr>
          <a:xfrm rot="363172">
            <a:off x="788289" y="308433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hlinkClick r:id="rId5"/>
              </a:rPr>
              <a:t>https://www.youtube.com/watch?v=zNL9VRjNNn0</a:t>
            </a:r>
            <a:endParaRPr lang="cs-CZ" sz="900" b="1" dirty="0"/>
          </a:p>
          <a:p>
            <a:endParaRPr lang="cs-CZ" sz="900" b="1" dirty="0"/>
          </a:p>
        </p:txBody>
      </p:sp>
      <p:sp>
        <p:nvSpPr>
          <p:cNvPr id="10" name="TextBox 9"/>
          <p:cNvSpPr txBox="1"/>
          <p:nvPr/>
        </p:nvSpPr>
        <p:spPr>
          <a:xfrm rot="19844695">
            <a:off x="6726882" y="1229099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hlinkClick r:id="rId6"/>
              </a:rPr>
              <a:t>https://www.youtube.com/watch?v=36G2hJEqoZk</a:t>
            </a:r>
            <a:endParaRPr lang="cs-CZ" sz="900" b="1" dirty="0"/>
          </a:p>
          <a:p>
            <a:endParaRPr lang="cs-CZ" sz="900" b="1" dirty="0"/>
          </a:p>
        </p:txBody>
      </p:sp>
      <p:sp>
        <p:nvSpPr>
          <p:cNvPr id="11" name="TextBox 10"/>
          <p:cNvSpPr txBox="1"/>
          <p:nvPr/>
        </p:nvSpPr>
        <p:spPr>
          <a:xfrm rot="21118267">
            <a:off x="498763" y="6110001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hlinkClick r:id="rId7"/>
              </a:rPr>
              <a:t>https://www.youtube.com/watch?v=p8LPE2cfjQU</a:t>
            </a:r>
            <a:endParaRPr lang="cs-CZ" sz="900" b="1" dirty="0"/>
          </a:p>
          <a:p>
            <a:endParaRPr lang="cs-CZ" sz="9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20" y="1557277"/>
            <a:ext cx="3700895" cy="22835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21414" y="5929090"/>
            <a:ext cx="26645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hlinkClick r:id="rId9"/>
              </a:rPr>
              <a:t>https://www.youtube.com/watch?v=SkpNjh_Al6Q</a:t>
            </a:r>
            <a:r>
              <a:rPr lang="cs-CZ" sz="900" b="1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164">
            <a:off x="9857439" y="4821780"/>
            <a:ext cx="1686376" cy="1124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413845">
            <a:off x="8530125" y="6269292"/>
            <a:ext cx="26805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hlinkClick r:id="rId11"/>
              </a:rPr>
              <a:t>https://www.youtube.com/watch?v=_77pP4QqYsc</a:t>
            </a:r>
            <a:r>
              <a:rPr lang="cs-CZ" sz="900" b="1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 rot="16536346">
            <a:off x="-2016049" y="3203988"/>
            <a:ext cx="5256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>
                <a:hlinkClick r:id="rId12"/>
              </a:rPr>
              <a:t>https://www.youtube.com/watch?v=8UBE9gGWJ_8&amp;list=PLBFdnLRyGd_DeXVI9zVsieIbzjTIM2xaX&amp;index=26</a:t>
            </a:r>
            <a:endParaRPr lang="cs-CZ" sz="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4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5F3195E-6FCE-4A4D-A4B2-D86627C7C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540" y="1030628"/>
            <a:ext cx="7686583" cy="640570"/>
          </a:xfrm>
        </p:spPr>
        <p:txBody>
          <a:bodyPr>
            <a:noAutofit/>
          </a:bodyPr>
          <a:lstStyle/>
          <a:p>
            <a:r>
              <a:rPr lang="cs-CZ" sz="3600" b="1" dirty="0">
                <a:latin typeface="+mn-lt"/>
              </a:rPr>
              <a:t>Almanach multimediálního stylu aneb Jak jsem knock-outoval Nietzscheho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704B356-4575-49EB-BCB4-AC2E5A4CA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903" y="1671198"/>
            <a:ext cx="10662194" cy="48185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sz="8000" b="1" dirty="0"/>
              <a:t>OBSAH:</a:t>
            </a:r>
            <a:endParaRPr lang="cs-CZ" sz="5600" b="1" dirty="0"/>
          </a:p>
          <a:p>
            <a:pPr algn="l"/>
            <a:r>
              <a:rPr lang="cs-CZ" sz="5600" b="1" dirty="0"/>
              <a:t>  </a:t>
            </a:r>
            <a:r>
              <a:rPr lang="cs-CZ" sz="5600" dirty="0"/>
              <a:t>1. Zamyšlení se nad funkcí románu a psaného slova</a:t>
            </a:r>
          </a:p>
          <a:p>
            <a:pPr algn="l"/>
            <a:r>
              <a:rPr lang="cs-CZ" sz="5600" dirty="0"/>
              <a:t>  2. Co se mi stalo, když jsem četl Daniila </a:t>
            </a:r>
            <a:r>
              <a:rPr lang="cs-CZ" sz="5600" dirty="0" err="1"/>
              <a:t>Charmse</a:t>
            </a:r>
            <a:r>
              <a:rPr lang="cs-CZ" sz="5600" dirty="0"/>
              <a:t> a potkal Godota, aneb Odpověď na otázku: Co to je multimediální román?</a:t>
            </a:r>
          </a:p>
          <a:p>
            <a:pPr algn="l"/>
            <a:r>
              <a:rPr lang="cs-CZ" sz="5600" dirty="0"/>
              <a:t>  3. Na břehu řeky</a:t>
            </a:r>
          </a:p>
          <a:p>
            <a:pPr algn="l"/>
            <a:r>
              <a:rPr lang="cs-CZ" sz="5600" dirty="0"/>
              <a:t>  4. Než překročím řeku</a:t>
            </a:r>
          </a:p>
          <a:p>
            <a:pPr algn="l"/>
            <a:r>
              <a:rPr lang="cs-CZ" sz="5600" dirty="0"/>
              <a:t>  5. Doslov k Žertu</a:t>
            </a:r>
          </a:p>
          <a:p>
            <a:pPr algn="l"/>
            <a:r>
              <a:rPr lang="cs-CZ" sz="5600" dirty="0"/>
              <a:t>  6. </a:t>
            </a:r>
            <a:r>
              <a:rPr lang="cs-CZ" sz="5600" dirty="0" err="1"/>
              <a:t>Zazrak</a:t>
            </a:r>
            <a:r>
              <a:rPr lang="cs-CZ" sz="5600" dirty="0"/>
              <a:t> v Ostravě </a:t>
            </a:r>
          </a:p>
          <a:p>
            <a:pPr algn="l"/>
            <a:r>
              <a:rPr lang="cs-CZ" sz="5600" dirty="0"/>
              <a:t>  7. Rozhovor člena vlády s premiérem v roce 2020</a:t>
            </a:r>
          </a:p>
          <a:p>
            <a:pPr algn="l"/>
            <a:r>
              <a:rPr lang="cs-CZ" sz="5600" dirty="0"/>
              <a:t>  8. K výročí pádu berlínské zdi – Před hranicí, za hranicí</a:t>
            </a:r>
          </a:p>
          <a:p>
            <a:pPr algn="l"/>
            <a:r>
              <a:rPr lang="cs-CZ" sz="5600" dirty="0"/>
              <a:t>  9. Oprava jinak skvělého stylu </a:t>
            </a:r>
            <a:r>
              <a:rPr lang="cs-CZ" sz="5600" dirty="0" err="1"/>
              <a:t>Salmana</a:t>
            </a:r>
            <a:r>
              <a:rPr lang="cs-CZ" sz="5600" dirty="0"/>
              <a:t> </a:t>
            </a:r>
            <a:r>
              <a:rPr lang="cs-CZ" sz="5600" dirty="0" err="1"/>
              <a:t>Rushdieho</a:t>
            </a:r>
            <a:r>
              <a:rPr lang="cs-CZ" sz="5600" dirty="0"/>
              <a:t>, Inspirace stylem </a:t>
            </a:r>
            <a:r>
              <a:rPr lang="cs-CZ" sz="5600" dirty="0" err="1"/>
              <a:t>Haruki</a:t>
            </a:r>
            <a:r>
              <a:rPr lang="cs-CZ" sz="5600" dirty="0"/>
              <a:t> </a:t>
            </a:r>
            <a:r>
              <a:rPr lang="cs-CZ" sz="5600" dirty="0" err="1"/>
              <a:t>Murakamiho</a:t>
            </a:r>
            <a:endParaRPr lang="cs-CZ" sz="5600" dirty="0"/>
          </a:p>
          <a:p>
            <a:pPr algn="l"/>
            <a:r>
              <a:rPr lang="cs-CZ" sz="5600" dirty="0"/>
              <a:t>10. Země Antikrista – Invaze 1968</a:t>
            </a:r>
          </a:p>
          <a:p>
            <a:pPr algn="l"/>
            <a:r>
              <a:rPr lang="cs-CZ" sz="5600" dirty="0"/>
              <a:t>11. Chaos – Budapešť 1956 – Masakr</a:t>
            </a:r>
          </a:p>
          <a:p>
            <a:pPr algn="l"/>
            <a:r>
              <a:rPr lang="cs-CZ" sz="5600" dirty="0"/>
              <a:t>12. Chaos – Jarocin, Polsko – Ostatnie pogo dla Parasola</a:t>
            </a:r>
          </a:p>
          <a:p>
            <a:pPr algn="l"/>
            <a:r>
              <a:rPr lang="cs-CZ" sz="5600" dirty="0"/>
              <a:t>13. Transformation – Proměna</a:t>
            </a:r>
          </a:p>
          <a:p>
            <a:pPr algn="l"/>
            <a:r>
              <a:rPr lang="cs-CZ" sz="5600" dirty="0"/>
              <a:t>14. Variace na téma Oldřich Janota (rozhovor s břízou ve slunečním jasu)</a:t>
            </a:r>
          </a:p>
          <a:p>
            <a:pPr algn="l"/>
            <a:r>
              <a:rPr lang="cs-CZ" sz="5600" dirty="0"/>
              <a:t>15. Vlak Varšava–Moskva, rok 1989 aneb Co by napsal i Bulgakov, ale nemohl</a:t>
            </a:r>
          </a:p>
          <a:p>
            <a:pPr algn="l"/>
            <a:r>
              <a:rPr lang="cs-CZ" sz="5600" dirty="0"/>
              <a:t>16. Gods of Zexes – first multimedia novel ever!</a:t>
            </a:r>
          </a:p>
          <a:p>
            <a:pPr algn="l"/>
            <a:endParaRPr lang="cs-CZ" sz="6400" dirty="0"/>
          </a:p>
          <a:p>
            <a:r>
              <a:rPr lang="cs-CZ" dirty="0"/>
              <a:t/>
            </a:r>
            <a:br>
              <a:rPr lang="cs-CZ" dirty="0"/>
            </a:br>
            <a:endParaRPr lang="cs-CZ" sz="8000" dirty="0"/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19A0F0D0-D63B-427F-9294-4BCA55999BED}"/>
              </a:ext>
            </a:extLst>
          </p:cNvPr>
          <p:cNvSpPr txBox="1"/>
          <p:nvPr/>
        </p:nvSpPr>
        <p:spPr>
          <a:xfrm rot="21006272">
            <a:off x="8534501" y="3458716"/>
            <a:ext cx="30941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b="1" dirty="0"/>
              <a:t>Motto:</a:t>
            </a:r>
            <a:endParaRPr lang="cs-CZ" sz="1400" b="1" dirty="0"/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/>
              <a:t>„Já hudbu neskládám, já ji vynalézám.“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>
                <a:solidFill>
                  <a:srgbClr val="FF0000"/>
                </a:solidFill>
              </a:rPr>
              <a:t>Igor </a:t>
            </a:r>
            <a:r>
              <a:rPr lang="cs-CZ" sz="1400" b="1" dirty="0" err="1">
                <a:solidFill>
                  <a:srgbClr val="FF0000"/>
                </a:solidFill>
              </a:rPr>
              <a:t>Fjodorovič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 err="1">
                <a:solidFill>
                  <a:srgbClr val="FF0000"/>
                </a:solidFill>
              </a:rPr>
              <a:t>Stravinskij</a:t>
            </a:r>
            <a:endParaRPr lang="cs-CZ" sz="1400" b="1" dirty="0">
              <a:solidFill>
                <a:srgbClr val="FF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/>
              <a:t>„Já román nepíšu, já ho vynalézám.”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>
                <a:solidFill>
                  <a:srgbClr val="FF0000"/>
                </a:solidFill>
              </a:rPr>
              <a:t>Hynek Mařák</a:t>
            </a:r>
            <a:endParaRPr lang="cs-CZ" sz="14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hmarak\Desktop\Multimedia projetkt\multimedialni-projekt-banner-640-multimedia-project.png">
            <a:extLst>
              <a:ext uri="{FF2B5EF4-FFF2-40B4-BE49-F238E27FC236}">
                <a16:creationId xmlns="" xmlns:a16="http://schemas.microsoft.com/office/drawing/2014/main" id="{39E50C6D-D5C8-40D8-9EB0-5F103DAF6E2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77569" y="943558"/>
            <a:ext cx="4431123" cy="3475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="" xmlns:a16="http://schemas.microsoft.com/office/drawing/2014/main" id="{02335AEB-0E05-4833-A9CD-4D9D5FE099F4}"/>
              </a:ext>
            </a:extLst>
          </p:cNvPr>
          <p:cNvSpPr/>
          <p:nvPr/>
        </p:nvSpPr>
        <p:spPr>
          <a:xfrm>
            <a:off x="7369310" y="5049053"/>
            <a:ext cx="284763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©  2020 </a:t>
            </a:r>
            <a:r>
              <a:rPr lang="cs-CZ" b="1" dirty="0" err="1"/>
              <a:t>Multimedia</a:t>
            </a:r>
            <a:r>
              <a:rPr lang="cs-CZ" b="1" dirty="0"/>
              <a:t> </a:t>
            </a:r>
            <a:r>
              <a:rPr lang="cs-CZ" b="1" dirty="0" err="1"/>
              <a:t>project</a:t>
            </a:r>
            <a:endParaRPr lang="cs-CZ" b="1" dirty="0"/>
          </a:p>
          <a:p>
            <a:r>
              <a:rPr lang="cs-CZ" b="1" dirty="0"/>
              <a:t>            Hynek Mařák</a:t>
            </a:r>
          </a:p>
          <a:p>
            <a:r>
              <a:rPr lang="cs-CZ" sz="800" b="1" dirty="0">
                <a:hlinkClick r:id="rId3"/>
              </a:rPr>
              <a:t>https://www.databook.cz/hledani?q=ma%C5%99%C3%A1k</a:t>
            </a:r>
            <a:endParaRPr lang="cs-CZ" sz="800" b="1" dirty="0"/>
          </a:p>
          <a:p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96C05B2-74C3-42C1-B044-6CCAFCAD14E9}"/>
              </a:ext>
            </a:extLst>
          </p:cNvPr>
          <p:cNvSpPr txBox="1"/>
          <p:nvPr/>
        </p:nvSpPr>
        <p:spPr>
          <a:xfrm>
            <a:off x="2217445" y="313346"/>
            <a:ext cx="7284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Almanach multimediálního stylu aneb Jak jsem </a:t>
            </a:r>
            <a:r>
              <a:rPr lang="cs-CZ" b="1" dirty="0" err="1"/>
              <a:t>knock-outoval</a:t>
            </a:r>
            <a:r>
              <a:rPr lang="cs-CZ" b="1" dirty="0"/>
              <a:t> Nietzscheho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03" y="943559"/>
            <a:ext cx="1810362" cy="347528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D0A1830C-2090-4111-A0FA-517F4C3F971B}"/>
              </a:ext>
            </a:extLst>
          </p:cNvPr>
          <p:cNvSpPr txBox="1"/>
          <p:nvPr/>
        </p:nvSpPr>
        <p:spPr>
          <a:xfrm>
            <a:off x="154469" y="5201322"/>
            <a:ext cx="42434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hlinkClick r:id="rId5"/>
              </a:rPr>
              <a:t>https://drive.google.com/file/d/1805TcBrFi4szJj1UhrDiMTokeZLaRDui/view</a:t>
            </a:r>
            <a:r>
              <a:rPr lang="cs-CZ" sz="1000" b="1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CA498EB6-A307-4040-8E3F-BBA7279D6961}"/>
              </a:ext>
            </a:extLst>
          </p:cNvPr>
          <p:cNvSpPr txBox="1"/>
          <p:nvPr/>
        </p:nvSpPr>
        <p:spPr>
          <a:xfrm>
            <a:off x="205851" y="4580362"/>
            <a:ext cx="4796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S03 Zjevení – </a:t>
            </a:r>
            <a:r>
              <a:rPr lang="cs-CZ" sz="1400" b="1" dirty="0" err="1"/>
              <a:t>Apoklaypsa</a:t>
            </a:r>
            <a:r>
              <a:rPr lang="cs-CZ" sz="1400" b="1" dirty="0"/>
              <a:t> E01 Vlak Varšava–Moskva, rok 1989 </a:t>
            </a:r>
          </a:p>
          <a:p>
            <a:r>
              <a:rPr lang="cs-CZ" sz="1400" b="1" dirty="0"/>
              <a:t>aneb Co by napsal i Bulgakov, ale nemohl: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AEA48DDB-C7C5-4B4A-B6C8-3885A6801237}"/>
              </a:ext>
            </a:extLst>
          </p:cNvPr>
          <p:cNvSpPr txBox="1"/>
          <p:nvPr/>
        </p:nvSpPr>
        <p:spPr>
          <a:xfrm>
            <a:off x="1252827" y="5784006"/>
            <a:ext cx="25587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Autorská esej na téma multimediální román: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6182" y="6030227"/>
            <a:ext cx="63329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/>
              <a:t>Gods of Zexes!   </a:t>
            </a:r>
            <a:r>
              <a:rPr lang="cs-CZ" sz="1200" b="1" dirty="0" err="1"/>
              <a:t>First</a:t>
            </a:r>
            <a:r>
              <a:rPr lang="cs-CZ" sz="1200" b="1" dirty="0"/>
              <a:t> Multimedia Novel </a:t>
            </a:r>
            <a:r>
              <a:rPr lang="cs-CZ" sz="1200" b="1" dirty="0" err="1"/>
              <a:t>Ever</a:t>
            </a:r>
            <a:r>
              <a:rPr lang="cs-CZ" sz="1200" b="1" dirty="0"/>
              <a:t>!   Part </a:t>
            </a:r>
            <a:r>
              <a:rPr lang="cs-CZ" sz="1200" b="1" dirty="0" err="1"/>
              <a:t>of</a:t>
            </a:r>
            <a:r>
              <a:rPr lang="cs-CZ" sz="1200" b="1" dirty="0"/>
              <a:t>  Multimedia Project!</a:t>
            </a:r>
          </a:p>
          <a:p>
            <a:r>
              <a:rPr lang="cs-CZ" sz="1000" b="1" dirty="0">
                <a:hlinkClick r:id="rId6"/>
              </a:rPr>
              <a:t>https://drive.google.com/file/d/1q9euJCU7TAYdyeBBQI_T9bSpPwuK2jM4/view?usp=sharing</a:t>
            </a:r>
            <a:endParaRPr lang="cs-CZ" sz="1000" b="1" dirty="0"/>
          </a:p>
          <a:p>
            <a:endParaRPr lang="cs-CZ" sz="12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="" xmlns:a16="http://schemas.microsoft.com/office/drawing/2014/main" id="{3D153313-70E6-45E8-80DD-145F5C7B8545}"/>
              </a:ext>
            </a:extLst>
          </p:cNvPr>
          <p:cNvSpPr txBox="1"/>
          <p:nvPr/>
        </p:nvSpPr>
        <p:spPr>
          <a:xfrm>
            <a:off x="262836" y="6001541"/>
            <a:ext cx="444384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>
                <a:hlinkClick r:id="rId7"/>
              </a:rPr>
              <a:t>https://www.databook.cz/data/6/f/1483087698.prezentace-multimediafinalniverze.pdf</a:t>
            </a:r>
            <a:endParaRPr lang="cs-CZ" sz="900" b="1" dirty="0"/>
          </a:p>
          <a:p>
            <a:endParaRPr lang="cs-CZ" sz="14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69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AEA1E16D-8946-4943-B97C-B726AFC1930F}"/>
              </a:ext>
            </a:extLst>
          </p:cNvPr>
          <p:cNvSpPr txBox="1"/>
          <p:nvPr/>
        </p:nvSpPr>
        <p:spPr>
          <a:xfrm>
            <a:off x="638141" y="612844"/>
            <a:ext cx="1091571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ZAMYŠLENÍ NAD FUNKCÍ ROMÁNU A PSANÉHO SLOVA</a:t>
            </a:r>
          </a:p>
          <a:p>
            <a:endParaRPr lang="cs-CZ" sz="2000" dirty="0"/>
          </a:p>
          <a:p>
            <a:r>
              <a:rPr lang="cs-CZ" sz="1600" dirty="0"/>
              <a:t>Vážená čtenářko, vážený čtenáři. Ve svém Almanachu se pokusím zamyslet nad novými literárními cestami, přičemž se vyjádřím i k experimentům, které mě neoslovují, nebo které považuji za vyčerpané. Ve svých úvahách se zaměřím na archetypální funkci románu, potažmo psaného slova napříč dějinami i hranicemi jeho možností, jež dle mého názoru současný zavedený status quo pro román nepřekoná. Klasické pojetí románu v podobě papírové knihy přinášející příběh či zápletku s hlavními protagonisty představujícími mužský a ženský prvek, postavy otce, matky, dítěte, strany dobra a zla, téma hrdiny, lásky včetně zakotvení principu vypravěče, který vstupuje do příběhu z pozice vnitřního já a nabízí čtenáři rozuzlení – sjednocení všech protikladů nejlépe formou šťastného konce, to vše vychází z kolektivní dějinné zkušenosti lidstva a je vstupní branou našemu vědomí k přenesení obrazů tendencí a sil, jež jsou nám vrozené a nejsou vědomé. Sdělení formou zápisu na papír dnes ale představuje pojetí, které mi nestačí. Důvodem jsou limity psaného slova a vjem prostého individuálního čtení v porovnání s tím, co nabízí vnímavému uživateli moderní technologie</a:t>
            </a:r>
            <a:r>
              <a:rPr lang="cs-CZ" sz="1600" dirty="0" smtClean="0"/>
              <a:t>. </a:t>
            </a:r>
            <a:r>
              <a:rPr lang="cs-CZ" sz="1600" dirty="0"/>
              <a:t>S příchodem generace, která nečte a interaktivní audiovizuální komunikace je pro ni pohodlnější, lze očekávat odklon od významné funkce našeho mozku - čtení. Lidé masově přechází na elektronická média podobně, jako když si po vynálezu knihtisku najednou každý mohl dopřát vlastní </a:t>
            </a:r>
            <a:r>
              <a:rPr lang="cs-CZ" sz="1600" dirty="0" smtClean="0"/>
              <a:t>knihu. </a:t>
            </a:r>
            <a:r>
              <a:rPr lang="cs-CZ" sz="1600" dirty="0"/>
              <a:t>Ačkoliv se vlivem filmu a videa zažité archetypy prozatím výrazně nemění, klasický román v mnoha oblastech zaostává za emočním sdělením, které divákovi nabízí obrazovka s reproduktorem. Dobrým příkladem jsou akční scény, jejichž slovní popis nemá důraz obrazu z filmu, nebo překotný vývoj seriálů, jejichž zápletky svou rafinovaností mnohdy předčí dříve jasně vítězící román. Chci zdůraznit, že v mém experimentu se nejedná o destrukci slova ani o rušení vžitých archetypů. Naopak. Už jsme dávno všichni přijali za vlastní, že součástí filmu je filmová muzika. </a:t>
            </a:r>
            <a:r>
              <a:rPr lang="cs-CZ" sz="16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Nikdo ale prozatím nezkusil spojit román s hudbou nebo filmovými ukázkami či vůbec zfilmováním některých scén pro román před jeho vydáním.</a:t>
            </a:r>
            <a:r>
              <a:rPr lang="cs-CZ" sz="1600" dirty="0"/>
              <a:t> Dosavadní literární pokusy s psaným slovem se mi vyčerpaly a těžko někdo přijde s něčím převratným. Na experimenty na úrovni nekonečných vět, textu bez interpunkce, destrukce poezie směrem k zachycení obrazu s odbouráním rýmu nebo pokus o stavbu příběhu, který by čtenáře ohromil či šokoval svou jedinečností nebo strukturou, jsem zanevřel a rozhodl se jít jiným směrem. Pokusy s </a:t>
            </a:r>
            <a:r>
              <a:rPr lang="cs-CZ" sz="1600" dirty="0" err="1"/>
              <a:t>ich</a:t>
            </a:r>
            <a:r>
              <a:rPr lang="cs-CZ" sz="1600" dirty="0"/>
              <a:t>/</a:t>
            </a:r>
            <a:r>
              <a:rPr lang="cs-CZ" sz="1600" dirty="0" err="1"/>
              <a:t>er</a:t>
            </a:r>
            <a:r>
              <a:rPr lang="cs-CZ" sz="1600" dirty="0"/>
              <a:t>-formou čtenářům zevšedněly nebo se neujaly masově. Stejně tak se postupně staly součástí běžného výraziva i další experimenty s texty – namátkou zmiňuji dadaisty přes surrealismus, kaligramy či metodu automatických textů. </a:t>
            </a:r>
          </a:p>
        </p:txBody>
      </p:sp>
    </p:spTree>
    <p:extLst>
      <p:ext uri="{BB962C8B-B14F-4D97-AF65-F5344CB8AC3E}">
        <p14:creationId xmlns:p14="http://schemas.microsoft.com/office/powerpoint/2010/main" val="38593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AEA1E16D-8946-4943-B97C-B726AFC1930F}"/>
              </a:ext>
            </a:extLst>
          </p:cNvPr>
          <p:cNvSpPr txBox="1"/>
          <p:nvPr/>
        </p:nvSpPr>
        <p:spPr>
          <a:xfrm>
            <a:off x="638141" y="741870"/>
            <a:ext cx="109157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Neoslovuje mě ani způsob, jakým někteří e-autoři pojali intertextualitu </a:t>
            </a:r>
            <a:r>
              <a:rPr lang="cs-CZ" sz="1600" dirty="0" smtClean="0"/>
              <a:t>a </a:t>
            </a:r>
            <a:r>
              <a:rPr lang="cs-CZ" sz="1600" dirty="0"/>
              <a:t>jejich pokusy s románem vznikajícím přes blog za účasti čtenářů – davu. U takovýchto pokusů většinou postrádám nosnou ideu přes celý příběh nebo pevnou ruku autora, který by měl i škrtat. Sám jsem si coby autor prošel obdobím, kdy jsem bezostyšně napodoboval své literární vzory. Tato část mé tvorby je patrná v prvním díle mé tetralogie </a:t>
            </a:r>
            <a:r>
              <a:rPr lang="cs-CZ" sz="1600" dirty="0" err="1"/>
              <a:t>Zaggabirozzi</a:t>
            </a:r>
            <a:r>
              <a:rPr lang="cs-CZ" sz="1600" dirty="0"/>
              <a:t>. Domnívám se, že pokusy, jež jsem učinil v prvním dílu, lze pojmout jako cestu, kdy jsem se rozhodl, kterým směrem se vydat. Na autory, s jejichž stylem jsem experimentoval, se odkazuji v úvodu. S odstupem si troufám prohlásit, že tudy má cesta nevede. Ve svém Almanachu předkládám literární experiment, který v sobě prozatím amatérsky spojuje účinky hudby, zvuku, filmu a psaného slova zároveň. Pokud jde o můj současný literární styl, bezostyšně si beru a přetvářím pasáže autorů, kteří mi vyhovují, z dosavadního literárního fondu. Je to pro mě totéž, jako pro hudebníka přehrát existující skladbu v jiné tónině či tempu. Pokud už někdo něco hodnotného vytvořil, klidně to přepracuji pro sebe a použiji znova, aniž by to nutně čtenář musel poznat, přičemž můj rozsah literárního zájmu rozšiřuji i o filmové scénáře, hudební texty nebo poezii. Tímto způsobem ale nevytvořím nic nového, jen bravurně vybrousím styl, s kterým už přišel někdo jiný a dílo nesetře rozdíl mezi filmovým divákem a čtenářem, k čemuž můj experiment směřuje. Přistižen ve stavu intenzivního přemítání nad budoucností románu se mi najednou jasně jeví, že výrazové prostředky literárního umění tak, jak se už kdysi dávno rozvinuly, nestačí, a že znovuoživením žánru psaného slova vytvořením nového multimediálního stylu prokážu svým dílem jednotu univerza tím, že vrátím románu zpět duchovnost v rozsahu, který ho povznese nad ostatní umělecké žánry. Podotýkám, že vhodné</a:t>
            </a:r>
            <a:r>
              <a:rPr lang="cs-CZ" sz="1600" i="1" dirty="0"/>
              <a:t> </a:t>
            </a:r>
            <a:r>
              <a:rPr lang="cs-CZ" sz="1600" dirty="0"/>
              <a:t>čtecí zařízení pro mé romány prozatím neexistuje. Osobně odmítám být při čtení skrčený v „posedu u PC“, což mi namísto odpočinku evokuje práci, nebo zaneprázdněný nevkusným klikáním do mobilu, který k dlouhodobému, soustředěnému čtení nedoporučuji. Klasickou „statickou“ e-čtečku ani nezmiňuji. A na tento svůj výzkum směrem k novému stylu a čtecímu zařízení zvanému dynamická e-kniha hledám investora. Svůj Almanach jsem místy pojal ve stylu Karla Havlíčka Borovského, k jehož odkazu se tímto hlásím. </a:t>
            </a:r>
          </a:p>
          <a:p>
            <a:endParaRPr lang="cs-CZ" sz="1600" dirty="0"/>
          </a:p>
          <a:p>
            <a:r>
              <a:rPr lang="cs-CZ" sz="1600" dirty="0"/>
              <a:t>Hynek Mařák</a:t>
            </a:r>
          </a:p>
          <a:p>
            <a:r>
              <a:rPr lang="cs-CZ" sz="1600" dirty="0"/>
              <a:t>Praha, listopad 2020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583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3DCCB9A-9F7B-4E26-9351-98DFAA81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89" y="285666"/>
            <a:ext cx="10357429" cy="1325563"/>
          </a:xfrm>
        </p:spPr>
        <p:txBody>
          <a:bodyPr/>
          <a:lstStyle/>
          <a:p>
            <a:r>
              <a:rPr lang="cs-CZ" b="1" dirty="0"/>
              <a:t>Multimediální román? Co to je?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6D1BCB9-C79B-43AB-A7D0-BC065E17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2" y="1852131"/>
            <a:ext cx="10115548" cy="435133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Umíte si představit literární dílo, v němž se potká Beckett, Charms, </a:t>
            </a:r>
            <a:r>
              <a:rPr lang="cs-CZ" sz="2400" dirty="0" err="1"/>
              <a:t>Dostojevskij</a:t>
            </a:r>
            <a:r>
              <a:rPr lang="cs-CZ" sz="2400" dirty="0"/>
              <a:t>, </a:t>
            </a:r>
            <a:r>
              <a:rPr lang="cs-CZ" sz="2400" dirty="0" err="1"/>
              <a:t>Gubarev</a:t>
            </a:r>
            <a:r>
              <a:rPr lang="cs-CZ" sz="2400" dirty="0"/>
              <a:t>, Apollinaire a současně vám k tomu hrají Tom Waits a Nigel Kennedy? Doporučuji vám svůj nový příspěvek: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Co se mi stalo, když jsem četl Daniila Charmse a potkal Godota, aneb Odpověď na otázku: Co to je multimediální román?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B575D8B7-5E07-4E15-822A-C239204D5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6" y="5246771"/>
            <a:ext cx="970385" cy="12871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835B1137-4316-43F1-8239-497394F5B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1" y="5211270"/>
            <a:ext cx="969367" cy="13581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84D6318-6841-4F52-8FC0-21E99FA8B7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40" y="2781388"/>
            <a:ext cx="992164" cy="1224894"/>
          </a:xfrm>
          <a:prstGeom prst="rect">
            <a:avLst/>
          </a:prstGeom>
        </p:spPr>
      </p:pic>
      <p:pic>
        <p:nvPicPr>
          <p:cNvPr id="11" name="Picture 2" descr="Guillaume Apollinaire - Home | Facebook">
            <a:extLst>
              <a:ext uri="{FF2B5EF4-FFF2-40B4-BE49-F238E27FC236}">
                <a16:creationId xmlns="" xmlns:a16="http://schemas.microsoft.com/office/drawing/2014/main" id="{7DB46D8D-A226-408C-8F9F-F747C1AB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347" y="654531"/>
            <a:ext cx="859953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BF2893BA-3C4C-4966-BE21-8C23BA105E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43" y="5246771"/>
            <a:ext cx="770991" cy="132556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22BD2F39-23C2-4EF8-892F-BEAF7811E3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83" y="5246771"/>
            <a:ext cx="1194201" cy="132556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2FAA1360-FAF0-4D39-921D-5BD0E54B2A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99" y="5246771"/>
            <a:ext cx="1325563" cy="132556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8182DF95-71CC-4A2A-8706-80F7E65B65EC}"/>
              </a:ext>
            </a:extLst>
          </p:cNvPr>
          <p:cNvSpPr txBox="1"/>
          <p:nvPr/>
        </p:nvSpPr>
        <p:spPr>
          <a:xfrm>
            <a:off x="10464273" y="400191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/>
              <a:t>Guillaume</a:t>
            </a:r>
            <a:r>
              <a:rPr lang="cs-CZ" sz="1000" b="1" dirty="0"/>
              <a:t> </a:t>
            </a:r>
            <a:r>
              <a:rPr lang="cs-CZ" sz="1000" b="1" dirty="0" err="1"/>
              <a:t>Apollinaire</a:t>
            </a:r>
            <a:r>
              <a:rPr lang="cs-CZ" sz="1000" b="1" dirty="0"/>
              <a:t>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CCB8FCC7-E40F-475E-9030-0B1E120B31B1}"/>
              </a:ext>
            </a:extLst>
          </p:cNvPr>
          <p:cNvSpPr txBox="1"/>
          <p:nvPr/>
        </p:nvSpPr>
        <p:spPr>
          <a:xfrm>
            <a:off x="10564997" y="2535167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/>
              <a:t>Daniil</a:t>
            </a:r>
            <a:r>
              <a:rPr lang="cs-CZ" sz="1000" b="1" dirty="0"/>
              <a:t> </a:t>
            </a:r>
            <a:r>
              <a:rPr lang="cs-CZ" sz="1000" b="1" dirty="0" err="1"/>
              <a:t>Charms</a:t>
            </a:r>
            <a:endParaRPr lang="cs-CZ" sz="1000" b="1" dirty="0"/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F6E42552-8D72-4A53-A522-5A57DBFFFF8A}"/>
              </a:ext>
            </a:extLst>
          </p:cNvPr>
          <p:cNvSpPr txBox="1"/>
          <p:nvPr/>
        </p:nvSpPr>
        <p:spPr>
          <a:xfrm>
            <a:off x="10103133" y="5004227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Samuel </a:t>
            </a:r>
            <a:r>
              <a:rPr lang="cs-CZ" sz="1000" b="1" dirty="0" err="1"/>
              <a:t>Beckett</a:t>
            </a:r>
            <a:endParaRPr lang="cs-CZ" sz="1000" b="1" dirty="0"/>
          </a:p>
        </p:txBody>
      </p:sp>
      <p:sp>
        <p:nvSpPr>
          <p:cNvPr id="18" name="TextovéPole 17">
            <a:extLst>
              <a:ext uri="{FF2B5EF4-FFF2-40B4-BE49-F238E27FC236}">
                <a16:creationId xmlns="" xmlns:a16="http://schemas.microsoft.com/office/drawing/2014/main" id="{3C39ADB9-041C-47C2-BCC3-1C16EB0D2C42}"/>
              </a:ext>
            </a:extLst>
          </p:cNvPr>
          <p:cNvSpPr txBox="1"/>
          <p:nvPr/>
        </p:nvSpPr>
        <p:spPr>
          <a:xfrm>
            <a:off x="8090526" y="500327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/>
              <a:t>Nigel</a:t>
            </a:r>
            <a:r>
              <a:rPr lang="cs-CZ" sz="1000" b="1" dirty="0"/>
              <a:t> Kennedy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="" xmlns:a16="http://schemas.microsoft.com/office/drawing/2014/main" id="{66DF0AED-568B-4474-B718-F959637FF11F}"/>
              </a:ext>
            </a:extLst>
          </p:cNvPr>
          <p:cNvSpPr txBox="1"/>
          <p:nvPr/>
        </p:nvSpPr>
        <p:spPr>
          <a:xfrm>
            <a:off x="5240348" y="5000550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Tom </a:t>
            </a:r>
            <a:r>
              <a:rPr lang="cs-CZ" sz="1000" b="1" dirty="0" err="1"/>
              <a:t>Waits</a:t>
            </a:r>
            <a:endParaRPr lang="cs-CZ" sz="1000" b="1" dirty="0"/>
          </a:p>
        </p:txBody>
      </p:sp>
      <p:sp>
        <p:nvSpPr>
          <p:cNvPr id="20" name="TextovéPole 19">
            <a:extLst>
              <a:ext uri="{FF2B5EF4-FFF2-40B4-BE49-F238E27FC236}">
                <a16:creationId xmlns="" xmlns:a16="http://schemas.microsoft.com/office/drawing/2014/main" id="{2E2274A3-FA66-4667-935F-CD1FF7FAEC76}"/>
              </a:ext>
            </a:extLst>
          </p:cNvPr>
          <p:cNvSpPr txBox="1"/>
          <p:nvPr/>
        </p:nvSpPr>
        <p:spPr>
          <a:xfrm>
            <a:off x="2664664" y="5049377"/>
            <a:ext cx="976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Vitalij </a:t>
            </a:r>
            <a:r>
              <a:rPr lang="cs-CZ" sz="1000" b="1" dirty="0" err="1"/>
              <a:t>Gubarev</a:t>
            </a:r>
            <a:endParaRPr lang="cs-CZ" sz="1000" b="1" dirty="0"/>
          </a:p>
        </p:txBody>
      </p:sp>
      <p:sp>
        <p:nvSpPr>
          <p:cNvPr id="21" name="TextovéPole 20">
            <a:extLst>
              <a:ext uri="{FF2B5EF4-FFF2-40B4-BE49-F238E27FC236}">
                <a16:creationId xmlns="" xmlns:a16="http://schemas.microsoft.com/office/drawing/2014/main" id="{D115BE6B-9A73-4D00-A7A9-A917ECA1332A}"/>
              </a:ext>
            </a:extLst>
          </p:cNvPr>
          <p:cNvSpPr txBox="1"/>
          <p:nvPr/>
        </p:nvSpPr>
        <p:spPr>
          <a:xfrm>
            <a:off x="793090" y="504988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F.M. </a:t>
            </a:r>
            <a:r>
              <a:rPr lang="cs-CZ" sz="1000" b="1" dirty="0" err="1"/>
              <a:t>Dostojevskij</a:t>
            </a:r>
            <a:endParaRPr lang="cs-CZ" sz="1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31" y="2808829"/>
            <a:ext cx="771737" cy="1197453"/>
          </a:xfrm>
          <a:prstGeom prst="rect">
            <a:avLst/>
          </a:prstGeom>
        </p:spPr>
      </p:pic>
      <p:sp>
        <p:nvSpPr>
          <p:cNvPr id="22" name="TextovéPole 15">
            <a:extLst>
              <a:ext uri="{FF2B5EF4-FFF2-40B4-BE49-F238E27FC236}">
                <a16:creationId xmlns="" xmlns:a16="http://schemas.microsoft.com/office/drawing/2014/main" id="{CCB8FCC7-E40F-475E-9030-0B1E120B31B1}"/>
              </a:ext>
            </a:extLst>
          </p:cNvPr>
          <p:cNvSpPr txBox="1"/>
          <p:nvPr/>
        </p:nvSpPr>
        <p:spPr>
          <a:xfrm>
            <a:off x="9249232" y="2535166"/>
            <a:ext cx="891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Hynek Mařák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94" y="5211271"/>
            <a:ext cx="997209" cy="135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8E64A02-E8ED-479D-8302-696894802D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274640"/>
            <a:ext cx="9631680" cy="1143000"/>
          </a:xfrm>
        </p:spPr>
        <p:txBody>
          <a:bodyPr>
            <a:normAutofit/>
          </a:bodyPr>
          <a:lstStyle/>
          <a:p>
            <a:pPr lvl="0"/>
            <a:r>
              <a:rPr lang="cs-CZ" sz="2000" b="1" dirty="0">
                <a:latin typeface="+mn-lt"/>
              </a:rPr>
              <a:t>Co se mi stalo, když jsem četl Daniila Charmse a potkal Godota, aneb Odpověď na otázku: Co to je multimediální román?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C25C69B-6A39-420C-B5D9-9A3D9FA3269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31508" y="1196748"/>
            <a:ext cx="4248466" cy="252027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sz="1400" b="1" dirty="0">
                <a:hlinkClick r:id="rId2"/>
              </a:rPr>
              <a:t>https://www.youtube.com/watch?v=OTk9cuveGNU</a:t>
            </a:r>
            <a:endParaRPr lang="cs-CZ" sz="1400" b="1" dirty="0"/>
          </a:p>
          <a:p>
            <a:pPr marL="0" indent="0">
              <a:buNone/>
            </a:pPr>
            <a:r>
              <a:rPr lang="cs-CZ" sz="1200" dirty="0"/>
              <a:t>Převzato z kompilace East Meets East. Být po mém, zvolil bych název East Meets West:</a:t>
            </a:r>
            <a:endParaRPr lang="en-US" sz="1200" dirty="0"/>
          </a:p>
          <a:p>
            <a:pPr marL="0" indent="0">
              <a:buNone/>
            </a:pPr>
            <a:r>
              <a:rPr lang="en-US" sz="1400" b="1" dirty="0">
                <a:hlinkClick r:id="rId3"/>
              </a:rPr>
              <a:t>https://www.youtube.com/watch?v=27LLPANAgzw</a:t>
            </a:r>
            <a:endParaRPr lang="en-US" sz="1400" b="1" dirty="0"/>
          </a:p>
          <a:p>
            <a:pPr marL="0" indent="0">
              <a:buNone/>
            </a:pPr>
            <a:endParaRPr lang="cs-CZ" dirty="0"/>
          </a:p>
          <a:p>
            <a:pPr lvl="0" algn="r"/>
            <a:endParaRPr lang="cs-CZ" dirty="0"/>
          </a:p>
        </p:txBody>
      </p:sp>
      <p:pic>
        <p:nvPicPr>
          <p:cNvPr id="4" name="Picture 4" descr="Guillaume Apollinaire Reprodukce obrazů tiskem a olejomalby od ...">
            <a:extLst>
              <a:ext uri="{FF2B5EF4-FFF2-40B4-BE49-F238E27FC236}">
                <a16:creationId xmlns="" xmlns:a16="http://schemas.microsoft.com/office/drawing/2014/main" id="{7FDB4CD4-56A0-455B-9B49-8383620F29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9405152">
            <a:off x="9199414" y="5165371"/>
            <a:ext cx="1152125" cy="15424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40835536-7750-443A-90BA-437B750871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11072" y="2872437"/>
            <a:ext cx="3801832" cy="26731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5F756D04-55BB-40CA-B2EC-B23B5772B3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69546" y="4353587"/>
            <a:ext cx="2483729" cy="22147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7">
            <a:extLst>
              <a:ext uri="{FF2B5EF4-FFF2-40B4-BE49-F238E27FC236}">
                <a16:creationId xmlns="" xmlns:a16="http://schemas.microsoft.com/office/drawing/2014/main" id="{33829E19-3791-4A18-9B3E-6F962AD4C0D9}"/>
              </a:ext>
            </a:extLst>
          </p:cNvPr>
          <p:cNvSpPr txBox="1"/>
          <p:nvPr/>
        </p:nvSpPr>
        <p:spPr>
          <a:xfrm>
            <a:off x="5879973" y="1268758"/>
            <a:ext cx="4680520" cy="32316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dirty="0">
                <a:solidFill>
                  <a:srgbClr val="000000"/>
                </a:solidFill>
                <a:latin typeface="Calibri"/>
              </a:rPr>
              <a:t>ZROZENÍ ALJOŠI V SOVĚTSKÉM SVAZU</a:t>
            </a:r>
            <a:endParaRPr lang="cs-CZ" sz="16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600" b="1" i="1" dirty="0">
                <a:solidFill>
                  <a:srgbClr val="000000"/>
                </a:solidFill>
                <a:latin typeface="Calibri"/>
              </a:rPr>
              <a:t>Hra o jednom dějství</a:t>
            </a:r>
            <a:endParaRPr lang="cs-CZ" sz="16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dirty="0">
                <a:solidFill>
                  <a:srgbClr val="000000"/>
                </a:solidFill>
                <a:latin typeface="Calibri"/>
              </a:rPr>
              <a:t> </a:t>
            </a:r>
            <a:endParaRPr lang="cs-CZ" sz="1400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dirty="0">
                <a:solidFill>
                  <a:srgbClr val="000000"/>
                </a:solidFill>
                <a:latin typeface="Calibri"/>
              </a:rPr>
              <a:t>Aljoša. Ano, ten Aljoša Karamazov, o tom je řeč. Tak tento Aljoša se v širé Rusi narodil podruhé. Netušil, že pro svou misi vybral nesprávnou dobu i prostředí, neboť rodinou ony vztahy nazvat nelze. To mu ostatně dal brzy najevo jeho mladší, ve světě kolem přímo kypící bratr, rodilý udavač Pavka Morozov.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dirty="0">
                <a:solidFill>
                  <a:srgbClr val="000000"/>
                </a:solidFill>
                <a:latin typeface="Calibri"/>
              </a:rPr>
              <a:t>„AU! AU! KURVA! KURVA! </a:t>
            </a:r>
            <a:r>
              <a:rPr lang="cs-CZ" sz="1400" b="1" dirty="0">
                <a:solidFill>
                  <a:srgbClr val="000000"/>
                </a:solidFill>
                <a:latin typeface="Calibri"/>
              </a:rPr>
              <a:t>Блядъствиничествиность!</a:t>
            </a:r>
            <a:r>
              <a:rPr lang="cs-CZ" sz="1400" dirty="0">
                <a:solidFill>
                  <a:srgbClr val="000000"/>
                </a:solidFill>
                <a:latin typeface="Calibri"/>
              </a:rPr>
              <a:t>“ vykřikl ještě Aljoša.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dirty="0">
                <a:solidFill>
                  <a:srgbClr val="000000"/>
                </a:solidFill>
                <a:latin typeface="Calibri"/>
              </a:rPr>
              <a:t>„NĚKTERÝ DALŠÍ ŽIVOT!“ zněla jeho poslední slova.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dirty="0">
                <a:solidFill>
                  <a:srgbClr val="000000"/>
                </a:solidFill>
                <a:latin typeface="Calibri"/>
              </a:rPr>
              <a:t> 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dirty="0">
                <a:solidFill>
                  <a:srgbClr val="000000"/>
                </a:solidFill>
                <a:latin typeface="Calibri"/>
              </a:rPr>
              <a:t>Hynek Mařák alias Daniil Charms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0F57BDD7-C8A5-47E3-A5B0-2E45ABC6CC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95595" y="5661251"/>
            <a:ext cx="1872206" cy="11115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54B2E975-C1E7-4714-8875-975A81530D2C}"/>
              </a:ext>
            </a:extLst>
          </p:cNvPr>
          <p:cNvSpPr txBox="1"/>
          <p:nvPr/>
        </p:nvSpPr>
        <p:spPr>
          <a:xfrm>
            <a:off x="4943874" y="6652973"/>
            <a:ext cx="2813590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000" b="1" dirty="0">
                <a:solidFill>
                  <a:srgbClr val="000000"/>
                </a:solidFill>
                <a:latin typeface="Calibri"/>
              </a:rPr>
              <a:t>Ukázka experimentální tvorby: multimediální styl</a:t>
            </a:r>
          </a:p>
        </p:txBody>
      </p:sp>
    </p:spTree>
    <p:extLst>
      <p:ext uri="{BB962C8B-B14F-4D97-AF65-F5344CB8AC3E}">
        <p14:creationId xmlns:p14="http://schemas.microsoft.com/office/powerpoint/2010/main" val="23823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CF34DBC-A535-43E8-83F5-F9A74D8E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394063"/>
            <a:ext cx="8908446" cy="36941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000" b="1" dirty="0"/>
              <a:t/>
            </a:r>
            <a:br>
              <a:rPr lang="cs-CZ" sz="2000" b="1" dirty="0"/>
            </a:br>
            <a:r>
              <a:rPr lang="cs-CZ" sz="2000" b="1" dirty="0"/>
              <a:t/>
            </a:r>
            <a:br>
              <a:rPr lang="cs-CZ" sz="2000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6DF6CE7-966F-49AD-9C1D-D84A7FAB6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974126"/>
            <a:ext cx="4515035" cy="5273336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cs-CZ" sz="2200" dirty="0"/>
              <a:t>Nohu si chladím, na břehu řeky,</a:t>
            </a:r>
          </a:p>
          <a:p>
            <a:pPr marL="457200" lvl="1" indent="0">
              <a:buNone/>
            </a:pPr>
            <a:r>
              <a:rPr lang="cs-CZ" sz="2200" dirty="0"/>
              <a:t>a namísto chladu slyším jen skřeky!</a:t>
            </a:r>
          </a:p>
          <a:p>
            <a:pPr marL="457200" lvl="1" indent="0">
              <a:buNone/>
            </a:pPr>
            <a:r>
              <a:rPr lang="cs-CZ" sz="2200" dirty="0"/>
              <a:t>Pak ozve se ze skal, na protější straně,</a:t>
            </a:r>
          </a:p>
          <a:p>
            <a:pPr marL="457200" lvl="1" indent="0">
              <a:buNone/>
            </a:pPr>
            <a:r>
              <a:rPr lang="cs-CZ" sz="2200" dirty="0"/>
              <a:t>Charón už spí, vezmi si sáně!</a:t>
            </a:r>
          </a:p>
          <a:p>
            <a:pPr marL="457200" lvl="1" indent="0">
              <a:buNone/>
            </a:pPr>
            <a:r>
              <a:rPr lang="cs-CZ" sz="2200" dirty="0"/>
              <a:t> </a:t>
            </a:r>
          </a:p>
          <a:p>
            <a:pPr marL="457200" lvl="1" indent="0">
              <a:buNone/>
            </a:pPr>
            <a:r>
              <a:rPr lang="cs-CZ" sz="2200" dirty="0"/>
              <a:t>A nad ledovou plání, </a:t>
            </a:r>
          </a:p>
          <a:p>
            <a:pPr marL="457200" lvl="1" indent="0">
              <a:buNone/>
            </a:pPr>
            <a:r>
              <a:rPr lang="cs-CZ" sz="2200" dirty="0"/>
              <a:t>náhle maják se vztyčí,</a:t>
            </a:r>
          </a:p>
          <a:p>
            <a:pPr marL="457200" lvl="1" indent="0">
              <a:buNone/>
            </a:pPr>
            <a:r>
              <a:rPr lang="cs-CZ" sz="2200" dirty="0"/>
              <a:t>zatímco Mistři v hraní, </a:t>
            </a:r>
          </a:p>
          <a:p>
            <a:pPr marL="457200" lvl="1" indent="0">
              <a:buNone/>
            </a:pPr>
            <a:r>
              <a:rPr lang="cs-CZ" sz="2200" dirty="0"/>
              <a:t>choulí se, když hlas na ně křičí!</a:t>
            </a:r>
          </a:p>
          <a:p>
            <a:pPr marL="457200" lvl="1" indent="0">
              <a:buNone/>
            </a:pPr>
            <a:r>
              <a:rPr lang="cs-CZ" sz="2200" dirty="0"/>
              <a:t> </a:t>
            </a:r>
          </a:p>
          <a:p>
            <a:pPr marL="457200" lvl="1" indent="0">
              <a:buNone/>
            </a:pPr>
            <a:r>
              <a:rPr lang="cs-CZ" sz="2200" dirty="0"/>
              <a:t>Umyj si nohy a táhni mi z očí!</a:t>
            </a:r>
          </a:p>
          <a:p>
            <a:pPr marL="457200" lvl="1" indent="0">
              <a:buNone/>
            </a:pPr>
            <a:r>
              <a:rPr lang="cs-CZ" sz="2200" dirty="0"/>
              <a:t>O život přijde, kdo do řeky vkročí!</a:t>
            </a:r>
          </a:p>
          <a:p>
            <a:pPr marL="457200" lvl="1" indent="0">
              <a:buNone/>
            </a:pPr>
            <a:r>
              <a:rPr lang="cs-CZ" sz="2200" dirty="0"/>
              <a:t>Teď chladí mě proud, na druhé straně,</a:t>
            </a:r>
          </a:p>
          <a:p>
            <a:pPr marL="457200" lvl="1" indent="0">
              <a:buNone/>
            </a:pPr>
            <a:r>
              <a:rPr lang="cs-CZ" sz="2200" dirty="0"/>
              <a:t>řeku jsem přešel a dívám se na ně!</a:t>
            </a:r>
          </a:p>
          <a:p>
            <a:pPr marL="457200" lvl="1" indent="0">
              <a:buNone/>
            </a:pPr>
            <a:r>
              <a:rPr lang="cs-CZ" sz="2200" dirty="0"/>
              <a:t> </a:t>
            </a:r>
          </a:p>
          <a:p>
            <a:pPr marL="457200" lvl="1" indent="0">
              <a:buNone/>
            </a:pPr>
            <a:r>
              <a:rPr lang="cs-CZ" sz="2200" dirty="0"/>
              <a:t>Za řekou zástup, dav nevinných volá,</a:t>
            </a:r>
          </a:p>
          <a:p>
            <a:pPr marL="457200" lvl="1" indent="0">
              <a:buNone/>
            </a:pPr>
            <a:r>
              <a:rPr lang="cs-CZ" sz="2200" dirty="0"/>
              <a:t>jim otevřel jsem bránu a pustil je zdola.</a:t>
            </a:r>
          </a:p>
          <a:p>
            <a:pPr marL="457200" lvl="1" indent="0">
              <a:buNone/>
            </a:pPr>
            <a:r>
              <a:rPr lang="cs-CZ" sz="2200" dirty="0"/>
              <a:t>Vzduch vzplanul díky a pod řekou zůstala štola,</a:t>
            </a:r>
          </a:p>
          <a:p>
            <a:pPr marL="457200" lvl="1" indent="0">
              <a:buNone/>
            </a:pPr>
            <a:r>
              <a:rPr lang="cs-CZ" sz="2200" dirty="0"/>
              <a:t>zatímco pořád, i teď, se ozývá zdola:</a:t>
            </a:r>
          </a:p>
          <a:p>
            <a:pPr marL="457200" lvl="1" indent="0">
              <a:buNone/>
            </a:pPr>
            <a:r>
              <a:rPr lang="cs-CZ" sz="2200" b="1" dirty="0"/>
              <a:t> </a:t>
            </a:r>
            <a:endParaRPr lang="cs-CZ" sz="2200" dirty="0"/>
          </a:p>
          <a:p>
            <a:pPr marL="457200" lvl="1" indent="0">
              <a:buNone/>
            </a:pPr>
            <a:r>
              <a:rPr lang="cs-CZ" sz="2200" b="1" i="1" dirty="0"/>
              <a:t>Привет!</a:t>
            </a:r>
            <a:endParaRPr lang="cs-CZ" sz="2200" dirty="0"/>
          </a:p>
          <a:p>
            <a:pPr marL="457200" lvl="1" indent="0">
              <a:buNone/>
            </a:pPr>
            <a:r>
              <a:rPr lang="cs-CZ" sz="2200" b="1" dirty="0"/>
              <a:t>У меня всё хорошo! Cпасибо! </a:t>
            </a:r>
            <a:endParaRPr lang="cs-CZ" sz="2200" dirty="0"/>
          </a:p>
          <a:p>
            <a:pPr marL="457200" lvl="1" indent="0">
              <a:buNone/>
            </a:pPr>
            <a:r>
              <a:rPr lang="cs-CZ" sz="2200" b="1" dirty="0"/>
              <a:t>Рад тебя</a:t>
            </a:r>
            <a:endParaRPr lang="cs-CZ" sz="2200" dirty="0"/>
          </a:p>
          <a:p>
            <a:pPr marL="457200" lvl="1" indent="0">
              <a:buNone/>
            </a:pPr>
            <a:r>
              <a:rPr lang="cs-CZ" sz="2200" b="1" i="1" dirty="0"/>
              <a:t>видеть! </a:t>
            </a:r>
            <a:endParaRPr lang="cs-CZ" sz="2200" dirty="0"/>
          </a:p>
          <a:p>
            <a:pPr marL="457200" lvl="1" indent="0">
              <a:buNone/>
            </a:pPr>
            <a:r>
              <a:rPr lang="cs-CZ" sz="2200" dirty="0"/>
              <a:t> </a:t>
            </a:r>
          </a:p>
          <a:p>
            <a:pPr marL="457200" lvl="1" indent="0">
              <a:buNone/>
            </a:pPr>
            <a:r>
              <a:rPr lang="cs-CZ" sz="2200" dirty="0"/>
              <a:t>Zpět z masa a kostí, si obhlížím tělo</a:t>
            </a:r>
          </a:p>
          <a:p>
            <a:pPr marL="457200" lvl="1" indent="0">
              <a:buNone/>
            </a:pPr>
            <a:r>
              <a:rPr lang="cs-CZ" sz="2200" dirty="0"/>
              <a:t>a směju se tomu, co jim by se chtělo!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9" name="Picture 1" descr="http://upload.wikimedia.org/wikipedia/commons/thumb/e/ed/CarontediMichelagelo.jpg/200px-CarontediMichelagelo.jpg">
            <a:extLst>
              <a:ext uri="{FF2B5EF4-FFF2-40B4-BE49-F238E27FC236}">
                <a16:creationId xmlns="" xmlns:a16="http://schemas.microsoft.com/office/drawing/2014/main" id="{7C042697-FFD0-4D65-B6B0-F09581C9A5C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356016"/>
            <a:ext cx="2463799" cy="50066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>
            <a:extLst>
              <a:ext uri="{FF2B5EF4-FFF2-40B4-BE49-F238E27FC236}">
                <a16:creationId xmlns="" xmlns:a16="http://schemas.microsoft.com/office/drawing/2014/main" id="{F9F06C57-F5CA-489F-BC16-721C4F01E8C2}"/>
              </a:ext>
            </a:extLst>
          </p:cNvPr>
          <p:cNvSpPr/>
          <p:nvPr/>
        </p:nvSpPr>
        <p:spPr>
          <a:xfrm rot="21263931">
            <a:off x="574385" y="6180848"/>
            <a:ext cx="6096000" cy="2182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800" b="1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https://www.youtube.com/watch?v=Bl1epz3tSSA&amp;list=PL0lvhG-szyTVW4Eo_ByCt2OuIKaypnJV_&amp;index=12</a:t>
            </a:r>
            <a:endParaRPr lang="cs-CZ" sz="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5877C230-9730-4D3B-ACE0-D2A1A0697CD6}"/>
              </a:ext>
            </a:extLst>
          </p:cNvPr>
          <p:cNvSpPr txBox="1"/>
          <p:nvPr/>
        </p:nvSpPr>
        <p:spPr>
          <a:xfrm>
            <a:off x="7496220" y="1083162"/>
            <a:ext cx="26709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/>
              <a:t>Michelangelo</a:t>
            </a:r>
            <a:r>
              <a:rPr lang="cs-CZ" sz="1000" b="1" dirty="0"/>
              <a:t>: Charón - Poslední soud, Vatikán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605676A2-3B5A-4C58-B41A-F3C105025503}"/>
              </a:ext>
            </a:extLst>
          </p:cNvPr>
          <p:cNvSpPr txBox="1"/>
          <p:nvPr/>
        </p:nvSpPr>
        <p:spPr>
          <a:xfrm>
            <a:off x="1272209" y="403813"/>
            <a:ext cx="279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S03E02 Na břehu řeky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352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6B3BB44-8A92-4417-BAC7-CF6D33E9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421" y="674928"/>
            <a:ext cx="9144000" cy="688682"/>
          </a:xfrm>
        </p:spPr>
        <p:txBody>
          <a:bodyPr>
            <a:normAutofit/>
          </a:bodyPr>
          <a:lstStyle/>
          <a:p>
            <a:r>
              <a:rPr lang="cs-CZ" sz="3200" b="1" dirty="0">
                <a:latin typeface="+mn-lt"/>
              </a:rPr>
              <a:t>S03 Apokalypsa – Zjevení E03 Než překročím řeku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51FC3F25-D6BB-44CE-9882-3C9976C51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236" y="2136112"/>
            <a:ext cx="10038884" cy="2106657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Úvodem:</a:t>
            </a:r>
          </a:p>
          <a:p>
            <a:pPr algn="l"/>
            <a:r>
              <a:rPr lang="cs-CZ" sz="1400" dirty="0"/>
              <a:t>Vladimir Sergejevič Solovjov byl ruský filozof, publicista, univerzitní učitel, teolog, mystik a blízký přítel F. M. Dostojevského, který v něm našel vzor pro svého literárního hrdinu Aljošu. Friedrich Wilhelm Nietzsche byl německý filozof, klasický filolog, básník a skladatel.</a:t>
            </a:r>
          </a:p>
          <a:p>
            <a:pPr algn="l"/>
            <a:r>
              <a:rPr lang="cs-CZ" sz="1400" dirty="0"/>
              <a:t>Můj nový literární výtvor představuje imaginární rozhovor Nietzsche versus Solovjev podaný v multimediálním stylu.</a:t>
            </a:r>
          </a:p>
          <a:p>
            <a:pPr algn="l"/>
            <a:r>
              <a:rPr lang="cs-CZ" sz="1400" dirty="0"/>
              <a:t>Nietzsche napsal Antikrista, Solovjov Legendu o Antikristu, já jsem autor Země Antikrista a připojil jsem se k rozhovoru taky. Pro komunikaci jsem zvolil verše, které jsem doplnil hudbou s obrazy tak, aby vznikl kompaktní celek. Rozhovor končí přátelským, leč tvrdým knock-outem Nietzscheho.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b="1" dirty="0"/>
          </a:p>
          <a:p>
            <a:pPr algn="l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73F169F9-4B97-4114-BE89-11D2643A0142}"/>
              </a:ext>
            </a:extLst>
          </p:cNvPr>
          <p:cNvSpPr txBox="1"/>
          <p:nvPr/>
        </p:nvSpPr>
        <p:spPr>
          <a:xfrm>
            <a:off x="1764236" y="4768955"/>
            <a:ext cx="31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Intro: Kaťuša! КАТЮША!!!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62C3548-02CC-4302-B0B4-D99D77CB9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459">
            <a:off x="7029266" y="4538708"/>
            <a:ext cx="2421384" cy="147869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35618C74-BC0E-464A-AA6E-53C113DBC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1179">
            <a:off x="9295758" y="4184864"/>
            <a:ext cx="2334336" cy="147006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="" xmlns:a16="http://schemas.microsoft.com/office/drawing/2014/main" id="{03B47563-165C-454A-873C-EE442601EA59}"/>
              </a:ext>
            </a:extLst>
          </p:cNvPr>
          <p:cNvSpPr txBox="1"/>
          <p:nvPr/>
        </p:nvSpPr>
        <p:spPr>
          <a:xfrm rot="21024134">
            <a:off x="1028140" y="5954628"/>
            <a:ext cx="48558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hlinkClick r:id="rId4"/>
              </a:rPr>
              <a:t>https://www.youtube.com/watch?v=mX2w5tIujlA&amp;list=PLt9boRPgCN15OTKaOkKV3Y262gkTb3NKE&amp;index=4</a:t>
            </a:r>
            <a:r>
              <a:rPr lang="cs-CZ" sz="800" b="1" dirty="0"/>
              <a:t> </a:t>
            </a:r>
          </a:p>
        </p:txBody>
      </p:sp>
      <p:pic>
        <p:nvPicPr>
          <p:cNvPr id="10" name="Picture 2" descr="D:\daTA_TATA\job old files_HM Texty\FINNFOREST_HM texts\HM texts\Zaggabirozziho vsuvky\Zaggabirozzi 2012_zaloha PC\Básně\Katioucha.png">
            <a:extLst>
              <a:ext uri="{FF2B5EF4-FFF2-40B4-BE49-F238E27FC236}">
                <a16:creationId xmlns="" xmlns:a16="http://schemas.microsoft.com/office/drawing/2014/main" id="{B633ECB1-C0EC-4892-A04B-C730824A356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15" y="4042172"/>
            <a:ext cx="1570826" cy="1544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C:\Users\hmarak\Desktop\Multimedia projetkt\multimedialni-projekt-banner-640-multimedia-project.png">
            <a:extLst>
              <a:ext uri="{FF2B5EF4-FFF2-40B4-BE49-F238E27FC236}">
                <a16:creationId xmlns="" xmlns:a16="http://schemas.microsoft.com/office/drawing/2014/main" id="{87D4CDD1-2A97-4608-ADB6-CE8C2C872724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9733379" y="230890"/>
            <a:ext cx="1727200" cy="10325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>
            <a:extLst>
              <a:ext uri="{FF2B5EF4-FFF2-40B4-BE49-F238E27FC236}">
                <a16:creationId xmlns="" xmlns:a16="http://schemas.microsoft.com/office/drawing/2014/main" id="{EFC626B5-5E09-408A-8BF2-42DAC6220FA8}"/>
              </a:ext>
            </a:extLst>
          </p:cNvPr>
          <p:cNvSpPr txBox="1"/>
          <p:nvPr/>
        </p:nvSpPr>
        <p:spPr>
          <a:xfrm>
            <a:off x="2982423" y="6303944"/>
            <a:ext cx="726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Ukázka experimentálního, multimediálního stylu pro dynamickou e-knihu!</a:t>
            </a:r>
            <a:endParaRPr lang="cs-CZ" dirty="0"/>
          </a:p>
          <a:p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="" xmlns:a16="http://schemas.microsoft.com/office/drawing/2014/main" id="{2890FCF9-F631-4C25-9889-886627209AF6}"/>
              </a:ext>
            </a:extLst>
          </p:cNvPr>
          <p:cNvSpPr/>
          <p:nvPr/>
        </p:nvSpPr>
        <p:spPr>
          <a:xfrm rot="21241651">
            <a:off x="2657933" y="1621679"/>
            <a:ext cx="61686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10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https://www.youtube.com/watch?v=FgpBHzeufDw&amp;list=PLciXqWrhBjubYqy_BvTFut5mzjOeRMEwq&amp;index=158</a:t>
            </a:r>
            <a:endParaRPr lang="cs-CZ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8B31EAD8-4131-4931-B070-20AC057A7C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" y="1548046"/>
            <a:ext cx="1034610" cy="1555089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="" xmlns:a16="http://schemas.microsoft.com/office/drawing/2014/main" id="{A2190E17-CC3C-4AAA-A0DE-EACF6DDC9D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0" y="3555102"/>
            <a:ext cx="1031566" cy="154426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="" xmlns:a16="http://schemas.microsoft.com/office/drawing/2014/main" id="{219FAE96-8C0E-4C49-B919-A14839B30DF9}"/>
              </a:ext>
            </a:extLst>
          </p:cNvPr>
          <p:cNvSpPr txBox="1"/>
          <p:nvPr/>
        </p:nvSpPr>
        <p:spPr>
          <a:xfrm>
            <a:off x="-6330" y="3250499"/>
            <a:ext cx="1685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Vladimir Sergejevič </a:t>
            </a:r>
            <a:r>
              <a:rPr lang="cs-CZ" sz="1000" b="1" dirty="0" err="1"/>
              <a:t>Solovjov</a:t>
            </a:r>
            <a:endParaRPr lang="cs-CZ" sz="1000" b="1" dirty="0"/>
          </a:p>
        </p:txBody>
      </p:sp>
      <p:sp>
        <p:nvSpPr>
          <p:cNvPr id="17" name="TextovéPole 16">
            <a:extLst>
              <a:ext uri="{FF2B5EF4-FFF2-40B4-BE49-F238E27FC236}">
                <a16:creationId xmlns="" xmlns:a16="http://schemas.microsoft.com/office/drawing/2014/main" id="{01976C7F-8EC4-4F1A-91D1-D704132737BF}"/>
              </a:ext>
            </a:extLst>
          </p:cNvPr>
          <p:cNvSpPr txBox="1"/>
          <p:nvPr/>
        </p:nvSpPr>
        <p:spPr>
          <a:xfrm>
            <a:off x="88777" y="1263400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Friedrich Wilhelm Nietzsche</a:t>
            </a:r>
          </a:p>
        </p:txBody>
      </p:sp>
    </p:spTree>
    <p:extLst>
      <p:ext uri="{BB962C8B-B14F-4D97-AF65-F5344CB8AC3E}">
        <p14:creationId xmlns:p14="http://schemas.microsoft.com/office/powerpoint/2010/main" val="28649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48C771-71DF-438C-95B9-957FC50E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6591">
            <a:off x="4363049" y="378385"/>
            <a:ext cx="7306322" cy="627211"/>
          </a:xfrm>
        </p:spPr>
        <p:txBody>
          <a:bodyPr>
            <a:normAutofit fontScale="90000"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sz="1600" b="1" dirty="0">
                <a:latin typeface="Calibri "/>
              </a:rPr>
              <a:t>(Co Nietzsche</a:t>
            </a:r>
            <a:r>
              <a:rPr lang="cs-CZ" sz="1600" b="1" i="1" dirty="0">
                <a:latin typeface="Calibri "/>
              </a:rPr>
              <a:t> </a:t>
            </a:r>
            <a:r>
              <a:rPr lang="cs-CZ" sz="1600" b="1" dirty="0">
                <a:latin typeface="Calibri "/>
              </a:rPr>
              <a:t>zapomněl, nemohl nebo nechtěl napsat, ale Solovjov dokončil za něj)</a:t>
            </a:r>
            <a:r>
              <a:rPr lang="cs-CZ" sz="1600" dirty="0">
                <a:latin typeface="Calibri "/>
              </a:rPr>
              <a:t/>
            </a:r>
            <a:br>
              <a:rPr lang="cs-CZ" sz="1600" dirty="0">
                <a:latin typeface="Calibri "/>
              </a:rPr>
            </a:br>
            <a:r>
              <a:rPr lang="cs-CZ" altLang="cs-CZ" sz="1600" b="1" dirty="0">
                <a:latin typeface="Calibri "/>
              </a:rPr>
              <a:t/>
            </a:r>
            <a:br>
              <a:rPr lang="cs-CZ" altLang="cs-CZ" sz="1600" b="1" dirty="0">
                <a:latin typeface="Calibri "/>
              </a:rPr>
            </a:br>
            <a:r>
              <a:rPr lang="cs-CZ" altLang="cs-CZ" sz="900" dirty="0">
                <a:latin typeface="Calibri "/>
                <a:hlinkClick r:id="rId2"/>
              </a:rPr>
              <a:t>h</a:t>
            </a:r>
            <a:r>
              <a:rPr lang="cs-CZ" altLang="cs-CZ" sz="900" dirty="0">
                <a:hlinkClick r:id="rId2"/>
              </a:rPr>
              <a:t>ttp</a:t>
            </a:r>
            <a:r>
              <a:rPr lang="cs-CZ" altLang="cs-CZ" sz="900" b="1" dirty="0">
                <a:hlinkClick r:id="rId2"/>
              </a:rPr>
              <a:t>s://www.youtube.com/watch?v=1ZjSXzIoB0I</a:t>
            </a:r>
            <a:r>
              <a:rPr lang="cs-CZ" altLang="cs-CZ" sz="900" b="1" dirty="0"/>
              <a:t/>
            </a:r>
            <a:br>
              <a:rPr lang="cs-CZ" altLang="cs-CZ" sz="900" b="1" dirty="0"/>
            </a:br>
            <a:r>
              <a:rPr kumimoji="0" lang="cs-CZ" altLang="cs-CZ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kumimoji="0" lang="cs-CZ" altLang="cs-CZ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lang="cs-CZ" sz="900" dirty="0"/>
          </a:p>
        </p:txBody>
      </p:sp>
      <p:pic>
        <p:nvPicPr>
          <p:cNvPr id="1028" name="Picture 1" descr="Salvador Dalí: Kristus sv. Jana od Kříže | Surrealismus | Náboženské |  Obrazy, reprodukce obrazů, fotografie">
            <a:extLst>
              <a:ext uri="{FF2B5EF4-FFF2-40B4-BE49-F238E27FC236}">
                <a16:creationId xmlns="" xmlns:a16="http://schemas.microsoft.com/office/drawing/2014/main" id="{BA55C754-D246-48E9-BE1E-FF05FFCF5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53" y="852263"/>
            <a:ext cx="470983" cy="9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21B521-D76E-452B-A1EF-F3B83818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075" y="2025908"/>
            <a:ext cx="2548299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000" i="1" dirty="0"/>
              <a:t>Hlas shora rozráží mraky:</a:t>
            </a:r>
            <a:endParaRPr lang="cs-CZ" sz="1000" dirty="0"/>
          </a:p>
          <a:p>
            <a:pPr algn="ctr"/>
            <a:r>
              <a:rPr lang="cs-CZ" sz="1000" i="1" dirty="0"/>
              <a:t> </a:t>
            </a:r>
            <a:endParaRPr lang="cs-CZ" sz="1000" dirty="0"/>
          </a:p>
          <a:p>
            <a:pPr algn="ctr"/>
            <a:r>
              <a:rPr lang="cs-CZ" sz="1000" dirty="0"/>
              <a:t>Neboj se větře, jen zaduj z plných sil!</a:t>
            </a:r>
          </a:p>
          <a:p>
            <a:pPr algn="ctr"/>
            <a:r>
              <a:rPr lang="cs-CZ" sz="1000" dirty="0"/>
              <a:t>A ty vodo z jezer – řek, vzedmi se k nebi,</a:t>
            </a:r>
          </a:p>
          <a:p>
            <a:pPr algn="ctr"/>
            <a:r>
              <a:rPr lang="cs-CZ" sz="1000" dirty="0"/>
              <a:t>mám žízeň, tak bych pil!</a:t>
            </a:r>
          </a:p>
          <a:p>
            <a:pPr algn="ctr"/>
            <a:r>
              <a:rPr lang="cs-CZ" sz="1000" dirty="0"/>
              <a:t> </a:t>
            </a:r>
          </a:p>
          <a:p>
            <a:pPr algn="ctr"/>
            <a:r>
              <a:rPr lang="cs-CZ" sz="1000" i="1" dirty="0"/>
              <a:t>Dole pod sebou, k hoře z kamení, příkazem:</a:t>
            </a:r>
            <a:endParaRPr lang="cs-CZ" sz="1000" dirty="0"/>
          </a:p>
          <a:p>
            <a:pPr algn="ctr"/>
            <a:r>
              <a:rPr lang="cs-CZ" sz="1000" dirty="0"/>
              <a:t> </a:t>
            </a:r>
          </a:p>
          <a:p>
            <a:pPr algn="ctr"/>
            <a:r>
              <a:rPr lang="cs-CZ" sz="1000" dirty="0"/>
              <a:t>Hni se skálo, už i písek s vodou vyrazil!</a:t>
            </a:r>
          </a:p>
          <a:p>
            <a:pPr algn="ctr"/>
            <a:r>
              <a:rPr lang="cs-CZ" sz="1000" dirty="0"/>
              <a:t>Zaval cesty s městy, a ty má lásko neplač,</a:t>
            </a:r>
          </a:p>
          <a:p>
            <a:pPr algn="ctr"/>
            <a:r>
              <a:rPr lang="cs-CZ" sz="1000" dirty="0"/>
              <a:t>radši vzpomeň,</a:t>
            </a:r>
          </a:p>
          <a:p>
            <a:pPr algn="ctr"/>
            <a:r>
              <a:rPr lang="cs-CZ" sz="1000" dirty="0"/>
              <a:t>že jsem byl!</a:t>
            </a:r>
          </a:p>
          <a:p>
            <a:pPr algn="ctr"/>
            <a:r>
              <a:rPr lang="cs-CZ" sz="1000" dirty="0"/>
              <a:t> </a:t>
            </a:r>
          </a:p>
          <a:p>
            <a:pPr algn="ctr"/>
            <a:r>
              <a:rPr lang="cs-CZ" sz="1000" dirty="0"/>
              <a:t>Teď stojím sám, na vrcholu hory, váhám,</a:t>
            </a:r>
          </a:p>
          <a:p>
            <a:pPr algn="ctr"/>
            <a:r>
              <a:rPr lang="cs-CZ" sz="1000" dirty="0"/>
              <a:t>co ještě bych před zkázou skryl,</a:t>
            </a:r>
          </a:p>
          <a:p>
            <a:pPr algn="ctr"/>
            <a:r>
              <a:rPr lang="cs-CZ" sz="1000" dirty="0"/>
              <a:t>a všem, co zůstali, svítá,</a:t>
            </a:r>
          </a:p>
          <a:p>
            <a:pPr algn="ctr"/>
            <a:r>
              <a:rPr lang="cs-CZ" sz="1000" dirty="0"/>
              <a:t>že zatímco můj svět se láme,</a:t>
            </a:r>
          </a:p>
          <a:p>
            <a:pPr algn="ctr"/>
            <a:r>
              <a:rPr lang="cs-CZ" sz="1000" dirty="0"/>
              <a:t>ten váš tu lepší zbyl.</a:t>
            </a:r>
          </a:p>
          <a:p>
            <a:pPr algn="ctr"/>
            <a:r>
              <a:rPr lang="cs-CZ" sz="1000" dirty="0"/>
              <a:t> </a:t>
            </a:r>
          </a:p>
          <a:p>
            <a:pPr algn="ctr"/>
            <a:r>
              <a:rPr lang="cs-CZ" sz="1000" i="1" dirty="0"/>
              <a:t>Pak hlasu, co se shůry táže, sdělím:</a:t>
            </a:r>
            <a:endParaRPr lang="cs-CZ" sz="1000" dirty="0"/>
          </a:p>
          <a:p>
            <a:pPr algn="ctr"/>
            <a:r>
              <a:rPr lang="cs-CZ" sz="1000" i="1" dirty="0"/>
              <a:t> </a:t>
            </a:r>
            <a:endParaRPr lang="cs-CZ" sz="1000" dirty="0"/>
          </a:p>
          <a:p>
            <a:pPr algn="ctr"/>
            <a:r>
              <a:rPr lang="cs-CZ" sz="1000" dirty="0"/>
              <a:t>Začni a suď mě, volám z plných sil,</a:t>
            </a:r>
          </a:p>
          <a:p>
            <a:pPr algn="ctr"/>
            <a:r>
              <a:rPr lang="cs-CZ" sz="1000" dirty="0"/>
              <a:t>vesele tančím a zpívám že: Jak jsem uměl, tak jsem žil! Jó, jak jsem uměl,</a:t>
            </a:r>
          </a:p>
          <a:p>
            <a:pPr algn="ctr"/>
            <a:r>
              <a:rPr lang="cs-CZ" sz="1000" dirty="0"/>
              <a:t>ták jsem žiíl!</a:t>
            </a:r>
          </a:p>
          <a:p>
            <a:pPr algn="ctr"/>
            <a:endParaRPr lang="cs-CZ" sz="1000" dirty="0"/>
          </a:p>
          <a:p>
            <a:pPr algn="ctr"/>
            <a:r>
              <a:rPr lang="cs-CZ" altLang="cs-CZ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v rytmu – „ruský rap“, zní balalajka, tanec Kozáček)</a:t>
            </a:r>
            <a:endParaRPr lang="cs-CZ" altLang="cs-CZ" sz="1000" dirty="0"/>
          </a:p>
          <a:p>
            <a:pPr algn="ctr"/>
            <a:endParaRPr lang="cs-CZ" sz="1000" dirty="0"/>
          </a:p>
          <a:p>
            <a:pPr algn="ctr"/>
            <a:endParaRPr lang="cs-CZ" sz="1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F61AE801-F730-46DB-88C3-84DE2735C587}"/>
              </a:ext>
            </a:extLst>
          </p:cNvPr>
          <p:cNvSpPr txBox="1"/>
          <p:nvPr/>
        </p:nvSpPr>
        <p:spPr>
          <a:xfrm>
            <a:off x="7105661" y="6345905"/>
            <a:ext cx="27286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https://www.databook.cz/hledani?q=ma%C5%99%C3%A1k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="" xmlns:a16="http://schemas.microsoft.com/office/drawing/2014/main" id="{F46BCF1B-83F0-48C1-8924-8CA626EB446B}"/>
              </a:ext>
            </a:extLst>
          </p:cNvPr>
          <p:cNvSpPr/>
          <p:nvPr/>
        </p:nvSpPr>
        <p:spPr>
          <a:xfrm>
            <a:off x="1285461" y="205932"/>
            <a:ext cx="2769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S03E03 Než překročím řeku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975F2AEE-CD31-447E-84F9-EA4A7F86A179}"/>
              </a:ext>
            </a:extLst>
          </p:cNvPr>
          <p:cNvSpPr/>
          <p:nvPr/>
        </p:nvSpPr>
        <p:spPr>
          <a:xfrm rot="172673">
            <a:off x="251090" y="6484405"/>
            <a:ext cx="486570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https://www.youtube.com/watch?v=a3aXHqrvG04&amp;list=PLt9boRPgCN15OTKaOkKV3Y262gkTb3NKE</a:t>
            </a:r>
            <a:endParaRPr lang="cs-CZ" altLang="cs-CZ" sz="800" b="1" dirty="0"/>
          </a:p>
        </p:txBody>
      </p:sp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31C2D58B-0C23-4A7A-B0D6-082E9614C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86" y="813364"/>
            <a:ext cx="3100520" cy="5549029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="" xmlns:a16="http://schemas.microsoft.com/office/drawing/2014/main" id="{49567EDF-B861-4547-8800-052F49DE5B59}"/>
              </a:ext>
            </a:extLst>
          </p:cNvPr>
          <p:cNvSpPr txBox="1"/>
          <p:nvPr/>
        </p:nvSpPr>
        <p:spPr>
          <a:xfrm>
            <a:off x="6399539" y="6549875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Ukázka experimentálního, multimediálního stylu pro dynamickou e-knihu!</a:t>
            </a:r>
            <a:endParaRPr lang="cs-CZ" sz="1000" dirty="0"/>
          </a:p>
          <a:p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="" xmlns:a16="http://schemas.microsoft.com/office/drawing/2014/main" id="{45FEFF7F-25D9-4FD4-B65A-807CC59280FF}"/>
              </a:ext>
            </a:extLst>
          </p:cNvPr>
          <p:cNvSpPr/>
          <p:nvPr/>
        </p:nvSpPr>
        <p:spPr>
          <a:xfrm>
            <a:off x="5844821" y="3384495"/>
            <a:ext cx="497085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vo-dku pil!</a:t>
            </a:r>
            <a:endParaRPr kumimoji="0" lang="cs-CZ" altLang="cs-CZ" sz="9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Zarathustra styl!</a:t>
            </a:r>
            <a:endParaRPr kumimoji="0" lang="cs-CZ" altLang="cs-CZ" sz="9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Da, daá, vodku pil!</a:t>
            </a:r>
            <a:endParaRPr kumimoji="0" lang="cs-CZ" altLang="cs-CZ" sz="9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 pravil!  Zara-thustra styl!</a:t>
            </a:r>
            <a:endParaRPr kumimoji="0" lang="cs-CZ" altLang="cs-CZ" sz="9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óčeň dolgo žil!</a:t>
            </a:r>
            <a:endParaRPr kumimoji="0" lang="cs-CZ" altLang="cs-CZ" sz="9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Prichadil!</a:t>
            </a:r>
            <a:endParaRPr kumimoji="0" lang="cs-CZ" altLang="cs-CZ" sz="9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Kamandir!       (VŠICHNI SALUTOVAT)</a:t>
            </a:r>
            <a:endParaRPr kumimoji="0" lang="cs-CZ" altLang="cs-CZ" sz="9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Sverkhchelovek?</a:t>
            </a:r>
            <a:endParaRPr kumimoji="0" lang="cs-CZ" altLang="cs-CZ" sz="9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Nu davaj!  </a:t>
            </a:r>
            <a:r>
              <a:rPr lang="cs-CZ" altLang="cs-CZ" sz="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(NEVĚŘÍCNĚ, ČEPICI V RUKOU)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r>
              <a:rPr lang="cs-CZ" altLang="cs-CZ" sz="7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( S ÚSMĚVEM PŘES CELÝ OBLIČEJ:)</a:t>
            </a:r>
            <a:r>
              <a:rPr kumimoji="0" lang="cs-CZ" altLang="cs-CZ" sz="7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cs-CZ" altLang="cs-CZ" sz="9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Jevo ja!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Nikagda!</a:t>
            </a:r>
            <a:endParaRPr lang="cs-CZ" altLang="cs-CZ" sz="900" b="1" dirty="0">
              <a:solidFill>
                <a:srgbClr val="FFFF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Niesmatril!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3x:  Nie-smaá-trííl! </a:t>
            </a:r>
            <a:r>
              <a:rPr lang="cs-CZ" altLang="cs-CZ" sz="7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(MUŽSKÝ POHŘEBNÍ SBOR)  </a:t>
            </a: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i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Následuje:</a:t>
            </a:r>
            <a:endParaRPr kumimoji="0" lang="cs-CZ" altLang="cs-CZ" sz="9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„Калинка, калинка, калинка моя!</a:t>
            </a:r>
            <a:b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9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саду ягода малинка, малинка моя!“</a:t>
            </a:r>
            <a:endParaRPr kumimoji="0" lang="cs-CZ" altLang="cs-CZ" sz="9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81CA17A1-CEAD-47F6-BC40-B8B60EEF5ADF}"/>
              </a:ext>
            </a:extLst>
          </p:cNvPr>
          <p:cNvSpPr txBox="1"/>
          <p:nvPr/>
        </p:nvSpPr>
        <p:spPr>
          <a:xfrm>
            <a:off x="7227219" y="606042"/>
            <a:ext cx="22060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/>
              <a:t>Salvador Dalí, </a:t>
            </a:r>
            <a:r>
              <a:rPr lang="fi-FI" sz="1000" b="1" dirty="0"/>
              <a:t>Kristus sv.</a:t>
            </a:r>
            <a:r>
              <a:rPr lang="cs-CZ" sz="1000" b="1" dirty="0"/>
              <a:t> J</a:t>
            </a:r>
            <a:r>
              <a:rPr lang="fi-FI" sz="1000" b="1" dirty="0"/>
              <a:t>ana od Kříže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6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2059</TotalTime>
  <Words>1781</Words>
  <Application>Microsoft Office PowerPoint</Application>
  <PresentationFormat>Widescreen</PresentationFormat>
  <Paragraphs>405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</vt:lpstr>
      <vt:lpstr>Calibri Light</vt:lpstr>
      <vt:lpstr>Times New Roman</vt:lpstr>
      <vt:lpstr>Motiv Office</vt:lpstr>
      <vt:lpstr>Almanach multimediálního stylu aneb Jak jsem knock-outoval Nietzscheho</vt:lpstr>
      <vt:lpstr>Almanach multimediálního stylu aneb Jak jsem knock-outoval Nietzscheho</vt:lpstr>
      <vt:lpstr>PowerPoint Presentation</vt:lpstr>
      <vt:lpstr>PowerPoint Presentation</vt:lpstr>
      <vt:lpstr>Multimediální román? Co to je?</vt:lpstr>
      <vt:lpstr>Co se mi stalo, když jsem četl Daniila Charmse a potkal Godota, aneb Odpověď na otázku: Co to je multimediální román?</vt:lpstr>
      <vt:lpstr>  </vt:lpstr>
      <vt:lpstr>S03 Apokalypsa – Zjevení E03 Než překročím řeku</vt:lpstr>
      <vt:lpstr>(Co Nietzsche zapomněl, nemohl nebo nechtěl napsat, ale Solovjov dokončil za něj)  https://www.youtube.com/watch?v=1ZjSXzIoB0I  </vt:lpstr>
      <vt:lpstr>PowerPoint Presentation</vt:lpstr>
      <vt:lpstr>Zazrak v Ostravě – balada o neposkvrněném početí </vt:lpstr>
      <vt:lpstr>Rozhovor člena vlády s premiérem na téma covid  v roce 2020: </vt:lpstr>
      <vt:lpstr>PowerPoint Presentation</vt:lpstr>
      <vt:lpstr>Oprava jinak skvělého stylu Salmana Rushdieho </vt:lpstr>
      <vt:lpstr>PowerPoint Presentation</vt:lpstr>
      <vt:lpstr>PowerPoint Presentation</vt:lpstr>
      <vt:lpstr>PowerPoint Presentation</vt:lpstr>
      <vt:lpstr>TRANSFORMATION – PROMĚNA </vt:lpstr>
      <vt:lpstr>Variace na téma Oldřich Janota (rozhovor s břízou ve slunečním jasu)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S03 Apokalypsa – Zjevení E03 Než překročím řeku</dc:title>
  <dc:creator>Mařák, Hynek</dc:creator>
  <cp:lastModifiedBy>Microsoft account</cp:lastModifiedBy>
  <cp:revision>311</cp:revision>
  <cp:lastPrinted>2020-11-26T16:45:24Z</cp:lastPrinted>
  <dcterms:created xsi:type="dcterms:W3CDTF">2020-10-19T08:37:07Z</dcterms:created>
  <dcterms:modified xsi:type="dcterms:W3CDTF">2020-11-26T16:45:48Z</dcterms:modified>
  <cp:contentStatus/>
</cp:coreProperties>
</file>